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Lst>
  <p:sldSz cx="18288000" cy="10287000"/>
  <p:notesSz cx="6858000" cy="9144000"/>
  <p:embeddedFontLst>
    <p:embeddedFont>
      <p:font typeface="Fraunces" panose="020B0604020202020204" charset="-70"/>
      <p:regular r:id="rId48"/>
    </p:embeddedFont>
    <p:embeddedFont>
      <p:font typeface="Fraunces Bold" panose="020B0604020202020204" charset="-70"/>
      <p:regular r:id="rId49"/>
    </p:embeddedFont>
    <p:embeddedFont>
      <p:font typeface="Fraunces Italics" panose="020B0604020202020204" charset="0"/>
      <p:regular r:id="rId50"/>
    </p:embeddedFont>
    <p:embeddedFont>
      <p:font typeface="Fraunces Light" panose="020B0604020202020204" charset="-70"/>
      <p:regular r:id="rId51"/>
    </p:embeddedFont>
    <p:embeddedFont>
      <p:font typeface="Public Sans Thin" panose="020B0604020202020204" charset="-70"/>
      <p:regular r:id="rId52"/>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52" d="100"/>
          <a:sy n="52" d="100"/>
        </p:scale>
        <p:origin x="850"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font" Target="fonts/font3.fntdata"/><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font" Target="fonts/font1.fntdata"/><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font" Target="fonts/font4.fntdata"/><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font" Target="fonts/font2.fntdata"/></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2/3/2025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2/3/2025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2/3/2025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27.xml"/><Relationship Id="rId18" Type="http://schemas.openxmlformats.org/officeDocument/2006/relationships/slide" Target="slide36.xml"/><Relationship Id="rId3" Type="http://schemas.openxmlformats.org/officeDocument/2006/relationships/image" Target="../media/image1.jpeg"/><Relationship Id="rId7" Type="http://schemas.openxmlformats.org/officeDocument/2006/relationships/slide" Target="slide16.xml"/><Relationship Id="rId12" Type="http://schemas.openxmlformats.org/officeDocument/2006/relationships/slide" Target="slide25.xml"/><Relationship Id="rId17" Type="http://schemas.openxmlformats.org/officeDocument/2006/relationships/slide" Target="slide35.xml"/><Relationship Id="rId2" Type="http://schemas.openxmlformats.org/officeDocument/2006/relationships/image" Target="../media/image5.png"/><Relationship Id="rId16" Type="http://schemas.openxmlformats.org/officeDocument/2006/relationships/slide" Target="slide33.xml"/><Relationship Id="rId20" Type="http://schemas.openxmlformats.org/officeDocument/2006/relationships/slide" Target="slide40.xml"/><Relationship Id="rId1" Type="http://schemas.openxmlformats.org/officeDocument/2006/relationships/slideLayout" Target="../slideLayouts/slideLayout7.xml"/><Relationship Id="rId6" Type="http://schemas.openxmlformats.org/officeDocument/2006/relationships/slide" Target="slide14.xml"/><Relationship Id="rId11" Type="http://schemas.openxmlformats.org/officeDocument/2006/relationships/slide" Target="slide22.xml"/><Relationship Id="rId5" Type="http://schemas.openxmlformats.org/officeDocument/2006/relationships/slide" Target="slide11.xml"/><Relationship Id="rId15" Type="http://schemas.openxmlformats.org/officeDocument/2006/relationships/slide" Target="slide31.xml"/><Relationship Id="rId10" Type="http://schemas.openxmlformats.org/officeDocument/2006/relationships/slide" Target="slide20.xml"/><Relationship Id="rId19" Type="http://schemas.openxmlformats.org/officeDocument/2006/relationships/slide" Target="slide38.xml"/><Relationship Id="rId4" Type="http://schemas.openxmlformats.org/officeDocument/2006/relationships/image" Target="../media/image3.png"/><Relationship Id="rId9" Type="http://schemas.openxmlformats.org/officeDocument/2006/relationships/slide" Target="slide19.xml"/><Relationship Id="rId14" Type="http://schemas.openxmlformats.org/officeDocument/2006/relationships/slide" Target="slide30.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slide" Target="slide10.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slide" Target="slide10.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slide" Target="slide10.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slide" Target="slide10.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slide" Target="slide10.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slide" Target="slide10.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slide" Target="slide10.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slide" Target="slide10.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slide" Target="slide10.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slide" Target="slide10.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slide" Target="slide10.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slide" Target="slide10.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slide" Target="slide10.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slide" Target="slide10.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slide" Target="slide10.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slide" Target="slide10.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slide" Target="slide10.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slide" Target="slide10.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slide" Target="slide10.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slide" Target="slide10.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slide" Target="slide10.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slide" Target="slide10.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slide" Target="slide10.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slide" Target="slide10.xml"/></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slide" Target="slide10.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slide" Target="slide10.xml"/></Relationships>
</file>

<file path=ppt/slides/_rels/slide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slide" Target="slide10.xml"/></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slide" Target="slide10.xml"/></Relationships>
</file>

<file path=ppt/slides/_rels/slide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slide" Target="slide10.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slide" Target="slide10.xml"/><Relationship Id="rId5" Type="http://schemas.openxmlformats.org/officeDocument/2006/relationships/image" Target="../media/image7.svg"/><Relationship Id="rId4" Type="http://schemas.openxmlformats.org/officeDocument/2006/relationships/image" Target="../media/image6.png"/></Relationships>
</file>

<file path=ppt/slides/_rels/slide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slide" Target="slide10.xml"/></Relationships>
</file>

<file path=ppt/slides/_rels/slide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slide" Target="slide10.xml"/></Relationships>
</file>

<file path=ppt/slides/_rels/slide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slide" Target="slide10.xml"/></Relationships>
</file>

<file path=ppt/slides/_rels/slide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4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8E6E3"/>
        </a:solidFill>
        <a:effectLst/>
      </p:bgPr>
    </p:bg>
    <p:spTree>
      <p:nvGrpSpPr>
        <p:cNvPr id="1" name=""/>
        <p:cNvGrpSpPr/>
        <p:nvPr/>
      </p:nvGrpSpPr>
      <p:grpSpPr>
        <a:xfrm>
          <a:off x="0" y="0"/>
          <a:ext cx="0" cy="0"/>
          <a:chOff x="0" y="0"/>
          <a:chExt cx="0" cy="0"/>
        </a:xfrm>
      </p:grpSpPr>
      <p:sp>
        <p:nvSpPr>
          <p:cNvPr id="2" name="Freeform 2"/>
          <p:cNvSpPr/>
          <p:nvPr/>
        </p:nvSpPr>
        <p:spPr>
          <a:xfrm>
            <a:off x="0" y="9910777"/>
            <a:ext cx="18288000" cy="376223"/>
          </a:xfrm>
          <a:custGeom>
            <a:avLst/>
            <a:gdLst/>
            <a:ahLst/>
            <a:cxnLst/>
            <a:rect l="l" t="t" r="r" b="b"/>
            <a:pathLst>
              <a:path w="18288000" h="376223">
                <a:moveTo>
                  <a:pt x="0" y="0"/>
                </a:moveTo>
                <a:lnTo>
                  <a:pt x="18288000" y="0"/>
                </a:lnTo>
                <a:lnTo>
                  <a:pt x="18288000" y="376223"/>
                </a:lnTo>
                <a:lnTo>
                  <a:pt x="0" y="376223"/>
                </a:lnTo>
                <a:lnTo>
                  <a:pt x="0" y="0"/>
                </a:lnTo>
                <a:close/>
              </a:path>
            </a:pathLst>
          </a:custGeom>
          <a:blipFill>
            <a:blip r:embed="rId2"/>
            <a:stretch>
              <a:fillRect t="-1531929" b="-1102351"/>
            </a:stretch>
          </a:blipFill>
        </p:spPr>
        <p:txBody>
          <a:bodyPr/>
          <a:lstStyle/>
          <a:p>
            <a:endParaRPr lang="lv-LV"/>
          </a:p>
        </p:txBody>
      </p:sp>
      <p:sp>
        <p:nvSpPr>
          <p:cNvPr id="3" name="TextBox 3"/>
          <p:cNvSpPr txBox="1"/>
          <p:nvPr/>
        </p:nvSpPr>
        <p:spPr>
          <a:xfrm>
            <a:off x="252151" y="904875"/>
            <a:ext cx="17640381" cy="3901559"/>
          </a:xfrm>
          <a:prstGeom prst="rect">
            <a:avLst/>
          </a:prstGeom>
        </p:spPr>
        <p:txBody>
          <a:bodyPr lIns="0" tIns="0" rIns="0" bIns="0" rtlCol="0" anchor="t">
            <a:spAutoFit/>
          </a:bodyPr>
          <a:lstStyle/>
          <a:p>
            <a:pPr algn="ctr">
              <a:lnSpc>
                <a:spcPts val="10166"/>
              </a:lnSpc>
            </a:pPr>
            <a:r>
              <a:rPr lang="en-US" sz="7421" spc="-296">
                <a:solidFill>
                  <a:srgbClr val="36211B"/>
                </a:solidFill>
                <a:latin typeface="Fraunces"/>
                <a:ea typeface="Fraunces"/>
                <a:cs typeface="Fraunces"/>
                <a:sym typeface="Fraunces"/>
              </a:rPr>
              <a:t>ATBALSTA PASĀKUMU </a:t>
            </a:r>
          </a:p>
          <a:p>
            <a:pPr algn="ctr">
              <a:lnSpc>
                <a:spcPts val="10166"/>
              </a:lnSpc>
            </a:pPr>
            <a:r>
              <a:rPr lang="en-US" sz="7421" spc="-296">
                <a:solidFill>
                  <a:srgbClr val="36211B"/>
                </a:solidFill>
                <a:latin typeface="Fraunces"/>
                <a:ea typeface="Fraunces"/>
                <a:cs typeface="Fraunces"/>
                <a:sym typeface="Fraunces"/>
              </a:rPr>
              <a:t>NODROŠINĀŠANA  IZGLĪTOJAMAJIEM </a:t>
            </a:r>
          </a:p>
          <a:p>
            <a:pPr algn="ctr">
              <a:lnSpc>
                <a:spcPts val="10851"/>
              </a:lnSpc>
            </a:pPr>
            <a:r>
              <a:rPr lang="en-US" sz="7920" spc="-316">
                <a:solidFill>
                  <a:srgbClr val="36211B"/>
                </a:solidFill>
                <a:latin typeface="Fraunces"/>
                <a:ea typeface="Fraunces"/>
                <a:cs typeface="Fraunces"/>
                <a:sym typeface="Fraunces"/>
              </a:rPr>
              <a:t>AR SPECIĀLĀM VAJADZĪBĀM</a:t>
            </a:r>
          </a:p>
        </p:txBody>
      </p:sp>
      <p:sp>
        <p:nvSpPr>
          <p:cNvPr id="4" name="Freeform 4"/>
          <p:cNvSpPr/>
          <p:nvPr/>
        </p:nvSpPr>
        <p:spPr>
          <a:xfrm>
            <a:off x="0" y="5535005"/>
            <a:ext cx="18288000" cy="5970671"/>
          </a:xfrm>
          <a:custGeom>
            <a:avLst/>
            <a:gdLst/>
            <a:ahLst/>
            <a:cxnLst/>
            <a:rect l="l" t="t" r="r" b="b"/>
            <a:pathLst>
              <a:path w="18288000" h="5970671">
                <a:moveTo>
                  <a:pt x="0" y="0"/>
                </a:moveTo>
                <a:lnTo>
                  <a:pt x="18288000" y="0"/>
                </a:lnTo>
                <a:lnTo>
                  <a:pt x="18288000" y="5970670"/>
                </a:lnTo>
                <a:lnTo>
                  <a:pt x="0" y="5970670"/>
                </a:lnTo>
                <a:lnTo>
                  <a:pt x="0" y="0"/>
                </a:lnTo>
                <a:close/>
              </a:path>
            </a:pathLst>
          </a:custGeom>
          <a:blipFill>
            <a:blip r:embed="rId3"/>
            <a:stretch>
              <a:fillRect t="-103148" b="-103148"/>
            </a:stretch>
          </a:blipFill>
        </p:spPr>
        <p:txBody>
          <a:bodyPr/>
          <a:lstStyle/>
          <a:p>
            <a:endParaRPr lang="lv-LV"/>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0" y="0"/>
            <a:ext cx="18288000" cy="10287000"/>
          </a:xfrm>
          <a:custGeom>
            <a:avLst/>
            <a:gdLst/>
            <a:ahLst/>
            <a:cxnLst/>
            <a:rect l="l" t="t" r="r" b="b"/>
            <a:pathLst>
              <a:path w="18288000" h="10287000">
                <a:moveTo>
                  <a:pt x="0" y="0"/>
                </a:moveTo>
                <a:lnTo>
                  <a:pt x="18288000" y="0"/>
                </a:lnTo>
                <a:lnTo>
                  <a:pt x="18288000" y="10287000"/>
                </a:lnTo>
                <a:lnTo>
                  <a:pt x="0" y="10287000"/>
                </a:lnTo>
                <a:lnTo>
                  <a:pt x="0" y="0"/>
                </a:lnTo>
                <a:close/>
              </a:path>
            </a:pathLst>
          </a:custGeom>
          <a:blipFill>
            <a:blip r:embed="rId2"/>
            <a:stretch>
              <a:fillRect t="-2968" b="-2968"/>
            </a:stretch>
          </a:blipFill>
        </p:spPr>
        <p:txBody>
          <a:bodyPr/>
          <a:lstStyle/>
          <a:p>
            <a:endParaRPr lang="lv-LV"/>
          </a:p>
        </p:txBody>
      </p:sp>
      <p:sp>
        <p:nvSpPr>
          <p:cNvPr id="3" name="Freeform 3"/>
          <p:cNvSpPr/>
          <p:nvPr/>
        </p:nvSpPr>
        <p:spPr>
          <a:xfrm>
            <a:off x="0" y="0"/>
            <a:ext cx="18288000" cy="376223"/>
          </a:xfrm>
          <a:custGeom>
            <a:avLst/>
            <a:gdLst/>
            <a:ahLst/>
            <a:cxnLst/>
            <a:rect l="l" t="t" r="r" b="b"/>
            <a:pathLst>
              <a:path w="18288000" h="376223">
                <a:moveTo>
                  <a:pt x="0" y="0"/>
                </a:moveTo>
                <a:lnTo>
                  <a:pt x="18288000" y="0"/>
                </a:lnTo>
                <a:lnTo>
                  <a:pt x="18288000" y="376223"/>
                </a:lnTo>
                <a:lnTo>
                  <a:pt x="0" y="376223"/>
                </a:lnTo>
                <a:lnTo>
                  <a:pt x="0" y="0"/>
                </a:lnTo>
                <a:close/>
              </a:path>
            </a:pathLst>
          </a:custGeom>
          <a:blipFill>
            <a:blip r:embed="rId3"/>
            <a:stretch>
              <a:fillRect t="-1531929" b="-1102351"/>
            </a:stretch>
          </a:blipFill>
        </p:spPr>
        <p:txBody>
          <a:bodyPr/>
          <a:lstStyle/>
          <a:p>
            <a:endParaRPr lang="lv-LV"/>
          </a:p>
        </p:txBody>
      </p:sp>
      <p:sp>
        <p:nvSpPr>
          <p:cNvPr id="4" name="Freeform 4"/>
          <p:cNvSpPr/>
          <p:nvPr/>
        </p:nvSpPr>
        <p:spPr>
          <a:xfrm>
            <a:off x="16388646" y="436897"/>
            <a:ext cx="1741308" cy="896602"/>
          </a:xfrm>
          <a:custGeom>
            <a:avLst/>
            <a:gdLst/>
            <a:ahLst/>
            <a:cxnLst/>
            <a:rect l="l" t="t" r="r" b="b"/>
            <a:pathLst>
              <a:path w="1741308" h="896602">
                <a:moveTo>
                  <a:pt x="0" y="0"/>
                </a:moveTo>
                <a:lnTo>
                  <a:pt x="1741308" y="0"/>
                </a:lnTo>
                <a:lnTo>
                  <a:pt x="1741308" y="896602"/>
                </a:lnTo>
                <a:lnTo>
                  <a:pt x="0" y="896602"/>
                </a:lnTo>
                <a:lnTo>
                  <a:pt x="0" y="0"/>
                </a:lnTo>
                <a:close/>
              </a:path>
            </a:pathLst>
          </a:custGeom>
          <a:blipFill>
            <a:blip r:embed="rId4"/>
            <a:stretch>
              <a:fillRect b="-2901"/>
            </a:stretch>
          </a:blipFill>
        </p:spPr>
        <p:txBody>
          <a:bodyPr/>
          <a:lstStyle/>
          <a:p>
            <a:endParaRPr lang="lv-LV"/>
          </a:p>
        </p:txBody>
      </p:sp>
      <p:sp>
        <p:nvSpPr>
          <p:cNvPr id="5" name="TextBox 5"/>
          <p:cNvSpPr txBox="1"/>
          <p:nvPr/>
        </p:nvSpPr>
        <p:spPr>
          <a:xfrm>
            <a:off x="1028700" y="1714500"/>
            <a:ext cx="12880776" cy="8374793"/>
          </a:xfrm>
          <a:prstGeom prst="rect">
            <a:avLst/>
          </a:prstGeom>
        </p:spPr>
        <p:txBody>
          <a:bodyPr lIns="0" tIns="0" rIns="0" bIns="0" rtlCol="0" anchor="t">
            <a:spAutoFit/>
          </a:bodyPr>
          <a:lstStyle/>
          <a:p>
            <a:pPr algn="l">
              <a:lnSpc>
                <a:spcPts val="4128"/>
              </a:lnSpc>
              <a:spcBef>
                <a:spcPct val="0"/>
              </a:spcBef>
            </a:pPr>
            <a:r>
              <a:rPr lang="en-US" sz="2948" spc="-58" dirty="0" err="1">
                <a:solidFill>
                  <a:srgbClr val="36211B"/>
                </a:solidFill>
                <a:latin typeface="Fraunces"/>
                <a:ea typeface="Fraunces"/>
                <a:cs typeface="Fraunces"/>
                <a:sym typeface="Fraunces"/>
                <a:hlinkClick r:id="rId5" action="ppaction://hlinksldjump"/>
              </a:rPr>
              <a:t>Īslaicīgās</a:t>
            </a:r>
            <a:r>
              <a:rPr lang="en-US" sz="2948" spc="-58" dirty="0">
                <a:solidFill>
                  <a:srgbClr val="36211B"/>
                </a:solidFill>
                <a:latin typeface="Fraunces"/>
                <a:ea typeface="Fraunces"/>
                <a:cs typeface="Fraunces"/>
                <a:sym typeface="Fraunces"/>
                <a:hlinkClick r:id="rId5" action="ppaction://hlinksldjump"/>
              </a:rPr>
              <a:t> un </a:t>
            </a:r>
            <a:r>
              <a:rPr lang="en-US" sz="2948" spc="-58" dirty="0" err="1">
                <a:solidFill>
                  <a:srgbClr val="36211B"/>
                </a:solidFill>
                <a:latin typeface="Fraunces"/>
                <a:ea typeface="Fraunces"/>
                <a:cs typeface="Fraunces"/>
                <a:sym typeface="Fraunces"/>
                <a:hlinkClick r:id="rId5" action="ppaction://hlinksldjump"/>
              </a:rPr>
              <a:t>ilglaicīgās</a:t>
            </a:r>
            <a:r>
              <a:rPr lang="en-US" sz="2948" spc="-58" dirty="0">
                <a:solidFill>
                  <a:srgbClr val="36211B"/>
                </a:solidFill>
                <a:latin typeface="Fraunces"/>
                <a:ea typeface="Fraunces"/>
                <a:cs typeface="Fraunces"/>
                <a:sym typeface="Fraunces"/>
                <a:hlinkClick r:id="rId5" action="ppaction://hlinksldjump"/>
              </a:rPr>
              <a:t> </a:t>
            </a:r>
            <a:r>
              <a:rPr lang="en-US" sz="2948" spc="-58" dirty="0" err="1">
                <a:solidFill>
                  <a:srgbClr val="36211B"/>
                </a:solidFill>
                <a:latin typeface="Fraunces"/>
                <a:ea typeface="Fraunces"/>
                <a:cs typeface="Fraunces"/>
                <a:sym typeface="Fraunces"/>
                <a:hlinkClick r:id="rId5" action="ppaction://hlinksldjump"/>
              </a:rPr>
              <a:t>atmiņas</a:t>
            </a:r>
            <a:r>
              <a:rPr lang="en-US" sz="2948" spc="-58" dirty="0">
                <a:solidFill>
                  <a:srgbClr val="36211B"/>
                </a:solidFill>
                <a:latin typeface="Fraunces"/>
                <a:ea typeface="Fraunces"/>
                <a:cs typeface="Fraunces"/>
                <a:sym typeface="Fraunces"/>
                <a:hlinkClick r:id="rId5" action="ppaction://hlinksldjump"/>
              </a:rPr>
              <a:t> </a:t>
            </a:r>
            <a:r>
              <a:rPr lang="en-US" sz="2948" spc="-58" dirty="0" err="1">
                <a:solidFill>
                  <a:srgbClr val="36211B"/>
                </a:solidFill>
                <a:latin typeface="Fraunces"/>
                <a:ea typeface="Fraunces"/>
                <a:cs typeface="Fraunces"/>
                <a:sym typeface="Fraunces"/>
                <a:hlinkClick r:id="rId5" action="ppaction://hlinksldjump"/>
              </a:rPr>
              <a:t>grūtības</a:t>
            </a:r>
            <a:r>
              <a:rPr lang="en-US" sz="2948" spc="-58" dirty="0">
                <a:solidFill>
                  <a:srgbClr val="36211B"/>
                </a:solidFill>
                <a:latin typeface="Fraunces"/>
                <a:ea typeface="Fraunces"/>
                <a:cs typeface="Fraunces"/>
                <a:sym typeface="Fraunces"/>
                <a:hlinkClick r:id="rId5" action="ppaction://hlinksldjump"/>
              </a:rPr>
              <a:t>   11. - 13. </a:t>
            </a:r>
            <a:r>
              <a:rPr lang="en-US" sz="2948" spc="-58" dirty="0" err="1">
                <a:solidFill>
                  <a:srgbClr val="36211B"/>
                </a:solidFill>
                <a:latin typeface="Fraunces"/>
                <a:ea typeface="Fraunces"/>
                <a:cs typeface="Fraunces"/>
                <a:sym typeface="Fraunces"/>
                <a:hlinkClick r:id="rId5" action="ppaction://hlinksldjump"/>
              </a:rPr>
              <a:t>lpp</a:t>
            </a:r>
            <a:r>
              <a:rPr lang="en-US" sz="2948" spc="-58" dirty="0">
                <a:solidFill>
                  <a:srgbClr val="36211B"/>
                </a:solidFill>
                <a:latin typeface="Fraunces"/>
                <a:ea typeface="Fraunces"/>
                <a:cs typeface="Fraunces"/>
                <a:sym typeface="Fraunces"/>
                <a:hlinkClick r:id="rId5" action="ppaction://hlinksldjump"/>
              </a:rPr>
              <a:t>.</a:t>
            </a:r>
            <a:endParaRPr lang="en-US" sz="2948" spc="-58" dirty="0">
              <a:solidFill>
                <a:srgbClr val="36211B"/>
              </a:solidFill>
              <a:latin typeface="Fraunces"/>
              <a:ea typeface="Fraunces"/>
              <a:cs typeface="Fraunces"/>
              <a:sym typeface="Fraunces"/>
            </a:endParaRPr>
          </a:p>
          <a:p>
            <a:pPr algn="l">
              <a:lnSpc>
                <a:spcPts val="4128"/>
              </a:lnSpc>
              <a:spcBef>
                <a:spcPct val="0"/>
              </a:spcBef>
            </a:pPr>
            <a:r>
              <a:rPr lang="en-US" sz="2948" spc="-58" dirty="0" err="1">
                <a:solidFill>
                  <a:srgbClr val="36211B"/>
                </a:solidFill>
                <a:latin typeface="Fraunces"/>
                <a:ea typeface="Fraunces"/>
                <a:cs typeface="Fraunces"/>
                <a:sym typeface="Fraunces"/>
                <a:hlinkClick r:id="rId6" action="ppaction://hlinksldjump"/>
              </a:rPr>
              <a:t>Mobilitāte</a:t>
            </a:r>
            <a:r>
              <a:rPr lang="en-US" sz="2948" spc="-58" dirty="0">
                <a:solidFill>
                  <a:srgbClr val="36211B"/>
                </a:solidFill>
                <a:latin typeface="Fraunces"/>
                <a:ea typeface="Fraunces"/>
                <a:cs typeface="Fraunces"/>
                <a:sym typeface="Fraunces"/>
                <a:hlinkClick r:id="rId6" action="ppaction://hlinksldjump"/>
              </a:rPr>
              <a:t> - </a:t>
            </a:r>
            <a:r>
              <a:rPr lang="en-US" sz="2948" spc="-58" dirty="0" err="1">
                <a:solidFill>
                  <a:srgbClr val="36211B"/>
                </a:solidFill>
                <a:latin typeface="Fraunces"/>
                <a:ea typeface="Fraunces"/>
                <a:cs typeface="Fraunces"/>
                <a:sym typeface="Fraunces"/>
                <a:hlinkClick r:id="rId6" action="ppaction://hlinksldjump"/>
              </a:rPr>
              <a:t>lielā</a:t>
            </a:r>
            <a:r>
              <a:rPr lang="en-US" sz="2948" spc="-58" dirty="0">
                <a:solidFill>
                  <a:srgbClr val="36211B"/>
                </a:solidFill>
                <a:latin typeface="Fraunces"/>
                <a:ea typeface="Fraunces"/>
                <a:cs typeface="Fraunces"/>
                <a:sym typeface="Fraunces"/>
                <a:hlinkClick r:id="rId6" action="ppaction://hlinksldjump"/>
              </a:rPr>
              <a:t> un </a:t>
            </a:r>
            <a:r>
              <a:rPr lang="en-US" sz="2948" spc="-58" dirty="0" err="1">
                <a:solidFill>
                  <a:srgbClr val="36211B"/>
                </a:solidFill>
                <a:latin typeface="Fraunces"/>
                <a:ea typeface="Fraunces"/>
                <a:cs typeface="Fraunces"/>
                <a:sym typeface="Fraunces"/>
                <a:hlinkClick r:id="rId6" action="ppaction://hlinksldjump"/>
              </a:rPr>
              <a:t>sīkā</a:t>
            </a:r>
            <a:r>
              <a:rPr lang="en-US" sz="2948" spc="-58" dirty="0">
                <a:solidFill>
                  <a:srgbClr val="36211B"/>
                </a:solidFill>
                <a:latin typeface="Fraunces"/>
                <a:ea typeface="Fraunces"/>
                <a:cs typeface="Fraunces"/>
                <a:sym typeface="Fraunces"/>
                <a:hlinkClick r:id="rId6" action="ppaction://hlinksldjump"/>
              </a:rPr>
              <a:t> </a:t>
            </a:r>
            <a:r>
              <a:rPr lang="en-US" sz="2948" spc="-58" dirty="0" err="1">
                <a:solidFill>
                  <a:srgbClr val="36211B"/>
                </a:solidFill>
                <a:latin typeface="Fraunces"/>
                <a:ea typeface="Fraunces"/>
                <a:cs typeface="Fraunces"/>
                <a:sym typeface="Fraunces"/>
                <a:hlinkClick r:id="rId6" action="ppaction://hlinksldjump"/>
              </a:rPr>
              <a:t>motorika</a:t>
            </a:r>
            <a:r>
              <a:rPr lang="en-US" sz="2948" spc="-58" dirty="0">
                <a:solidFill>
                  <a:srgbClr val="36211B"/>
                </a:solidFill>
                <a:latin typeface="Fraunces"/>
                <a:ea typeface="Fraunces"/>
                <a:cs typeface="Fraunces"/>
                <a:sym typeface="Fraunces"/>
                <a:hlinkClick r:id="rId6" action="ppaction://hlinksldjump"/>
              </a:rPr>
              <a:t>  14. - 15. </a:t>
            </a:r>
            <a:r>
              <a:rPr lang="en-US" sz="2948" spc="-58" dirty="0" err="1">
                <a:solidFill>
                  <a:srgbClr val="36211B"/>
                </a:solidFill>
                <a:latin typeface="Fraunces"/>
                <a:ea typeface="Fraunces"/>
                <a:cs typeface="Fraunces"/>
                <a:sym typeface="Fraunces"/>
                <a:hlinkClick r:id="rId6" action="ppaction://hlinksldjump"/>
              </a:rPr>
              <a:t>lpp</a:t>
            </a:r>
            <a:endParaRPr lang="en-US" sz="2948" spc="-58" dirty="0">
              <a:solidFill>
                <a:srgbClr val="36211B"/>
              </a:solidFill>
              <a:latin typeface="Fraunces"/>
              <a:ea typeface="Fraunces"/>
              <a:cs typeface="Fraunces"/>
              <a:sym typeface="Fraunces"/>
            </a:endParaRPr>
          </a:p>
          <a:p>
            <a:pPr algn="l">
              <a:lnSpc>
                <a:spcPts val="4128"/>
              </a:lnSpc>
              <a:spcBef>
                <a:spcPct val="0"/>
              </a:spcBef>
            </a:pPr>
            <a:r>
              <a:rPr lang="en-US" sz="2948" spc="-58" dirty="0" err="1">
                <a:solidFill>
                  <a:srgbClr val="36211B"/>
                </a:solidFill>
                <a:latin typeface="Fraunces"/>
                <a:ea typeface="Fraunces"/>
                <a:cs typeface="Fraunces"/>
                <a:sym typeface="Fraunces"/>
                <a:hlinkClick r:id="rId7" action="ppaction://hlinksldjump"/>
              </a:rPr>
              <a:t>Grafomotoras</a:t>
            </a:r>
            <a:r>
              <a:rPr lang="en-US" sz="2948" spc="-58" dirty="0">
                <a:solidFill>
                  <a:srgbClr val="36211B"/>
                </a:solidFill>
                <a:latin typeface="Fraunces"/>
                <a:ea typeface="Fraunces"/>
                <a:cs typeface="Fraunces"/>
                <a:sym typeface="Fraunces"/>
                <a:hlinkClick r:id="rId7" action="ppaction://hlinksldjump"/>
              </a:rPr>
              <a:t> </a:t>
            </a:r>
            <a:r>
              <a:rPr lang="en-US" sz="2948" spc="-58" dirty="0" err="1">
                <a:solidFill>
                  <a:srgbClr val="36211B"/>
                </a:solidFill>
                <a:latin typeface="Fraunces"/>
                <a:ea typeface="Fraunces"/>
                <a:cs typeface="Fraunces"/>
                <a:sym typeface="Fraunces"/>
                <a:hlinkClick r:id="rId7" action="ppaction://hlinksldjump"/>
              </a:rPr>
              <a:t>grūtības</a:t>
            </a:r>
            <a:r>
              <a:rPr lang="en-US" sz="2948" spc="-58" dirty="0">
                <a:solidFill>
                  <a:srgbClr val="36211B"/>
                </a:solidFill>
                <a:latin typeface="Fraunces"/>
                <a:ea typeface="Fraunces"/>
                <a:cs typeface="Fraunces"/>
                <a:sym typeface="Fraunces"/>
                <a:hlinkClick r:id="rId7" action="ppaction://hlinksldjump"/>
              </a:rPr>
              <a:t>   16. - 17. </a:t>
            </a:r>
            <a:r>
              <a:rPr lang="en-US" sz="2948" spc="-58" dirty="0" err="1">
                <a:solidFill>
                  <a:srgbClr val="36211B"/>
                </a:solidFill>
                <a:latin typeface="Fraunces"/>
                <a:ea typeface="Fraunces"/>
                <a:cs typeface="Fraunces"/>
                <a:sym typeface="Fraunces"/>
                <a:hlinkClick r:id="rId7" action="ppaction://hlinksldjump"/>
              </a:rPr>
              <a:t>lpp</a:t>
            </a:r>
            <a:r>
              <a:rPr lang="en-US" sz="2948" spc="-58" dirty="0">
                <a:solidFill>
                  <a:srgbClr val="36211B"/>
                </a:solidFill>
                <a:latin typeface="Fraunces"/>
                <a:ea typeface="Fraunces"/>
                <a:cs typeface="Fraunces"/>
                <a:sym typeface="Fraunces"/>
                <a:hlinkClick r:id="rId7" action="ppaction://hlinksldjump"/>
              </a:rPr>
              <a:t>.</a:t>
            </a:r>
            <a:endParaRPr lang="en-US" sz="2948" spc="-58" dirty="0">
              <a:solidFill>
                <a:srgbClr val="36211B"/>
              </a:solidFill>
              <a:latin typeface="Fraunces"/>
              <a:ea typeface="Fraunces"/>
              <a:cs typeface="Fraunces"/>
              <a:sym typeface="Fraunces"/>
            </a:endParaRPr>
          </a:p>
          <a:p>
            <a:pPr algn="l">
              <a:lnSpc>
                <a:spcPts val="4128"/>
              </a:lnSpc>
              <a:spcBef>
                <a:spcPct val="0"/>
              </a:spcBef>
            </a:pPr>
            <a:r>
              <a:rPr lang="en-US" sz="2948" spc="-58" dirty="0" err="1">
                <a:solidFill>
                  <a:srgbClr val="36211B"/>
                </a:solidFill>
                <a:latin typeface="Fraunces"/>
                <a:ea typeface="Fraunces"/>
                <a:cs typeface="Fraunces"/>
                <a:sym typeface="Fraunces"/>
                <a:hlinkClick r:id="rId8" action="ppaction://hlinksldjump"/>
              </a:rPr>
              <a:t>Atbalsts</a:t>
            </a:r>
            <a:r>
              <a:rPr lang="en-US" sz="2948" spc="-58" dirty="0">
                <a:solidFill>
                  <a:srgbClr val="36211B"/>
                </a:solidFill>
                <a:latin typeface="Fraunces"/>
                <a:ea typeface="Fraunces"/>
                <a:cs typeface="Fraunces"/>
                <a:sym typeface="Fraunces"/>
                <a:hlinkClick r:id="rId8" action="ppaction://hlinksldjump"/>
              </a:rPr>
              <a:t> </a:t>
            </a:r>
            <a:r>
              <a:rPr lang="en-US" sz="2948" spc="-58" dirty="0" err="1">
                <a:solidFill>
                  <a:srgbClr val="36211B"/>
                </a:solidFill>
                <a:latin typeface="Fraunces"/>
                <a:ea typeface="Fraunces"/>
                <a:cs typeface="Fraunces"/>
                <a:sym typeface="Fraunces"/>
                <a:hlinkClick r:id="rId8" action="ppaction://hlinksldjump"/>
              </a:rPr>
              <a:t>kreiļiem</a:t>
            </a:r>
            <a:r>
              <a:rPr lang="en-US" sz="2948" spc="-58" dirty="0">
                <a:solidFill>
                  <a:srgbClr val="36211B"/>
                </a:solidFill>
                <a:latin typeface="Fraunces"/>
                <a:ea typeface="Fraunces"/>
                <a:cs typeface="Fraunces"/>
                <a:sym typeface="Fraunces"/>
                <a:hlinkClick r:id="rId8" action="ppaction://hlinksldjump"/>
              </a:rPr>
              <a:t>  18. </a:t>
            </a:r>
            <a:r>
              <a:rPr lang="en-US" sz="2948" spc="-58" dirty="0" err="1">
                <a:solidFill>
                  <a:srgbClr val="36211B"/>
                </a:solidFill>
                <a:latin typeface="Fraunces"/>
                <a:ea typeface="Fraunces"/>
                <a:cs typeface="Fraunces"/>
                <a:sym typeface="Fraunces"/>
                <a:hlinkClick r:id="rId8" action="ppaction://hlinksldjump"/>
              </a:rPr>
              <a:t>lpp</a:t>
            </a:r>
            <a:r>
              <a:rPr lang="en-US" sz="2948" spc="-58" dirty="0">
                <a:solidFill>
                  <a:srgbClr val="36211B"/>
                </a:solidFill>
                <a:latin typeface="Fraunces"/>
                <a:ea typeface="Fraunces"/>
                <a:cs typeface="Fraunces"/>
                <a:sym typeface="Fraunces"/>
                <a:hlinkClick r:id="rId8" action="ppaction://hlinksldjump"/>
              </a:rPr>
              <a:t>.</a:t>
            </a:r>
            <a:endParaRPr lang="en-US" sz="2948" spc="-58" dirty="0">
              <a:solidFill>
                <a:srgbClr val="36211B"/>
              </a:solidFill>
              <a:latin typeface="Fraunces"/>
              <a:ea typeface="Fraunces"/>
              <a:cs typeface="Fraunces"/>
              <a:sym typeface="Fraunces"/>
            </a:endParaRPr>
          </a:p>
          <a:p>
            <a:pPr algn="l">
              <a:lnSpc>
                <a:spcPts val="4128"/>
              </a:lnSpc>
              <a:spcBef>
                <a:spcPct val="0"/>
              </a:spcBef>
            </a:pPr>
            <a:r>
              <a:rPr lang="en-US" sz="2948" spc="-58" dirty="0" err="1">
                <a:solidFill>
                  <a:srgbClr val="36211B"/>
                </a:solidFill>
                <a:latin typeface="Fraunces"/>
                <a:ea typeface="Fraunces"/>
                <a:cs typeface="Fraunces"/>
                <a:sym typeface="Fraunces"/>
                <a:hlinkClick r:id="rId9" action="ppaction://hlinksldjump"/>
              </a:rPr>
              <a:t>Runas</a:t>
            </a:r>
            <a:r>
              <a:rPr lang="en-US" sz="2948" spc="-58" dirty="0">
                <a:solidFill>
                  <a:srgbClr val="36211B"/>
                </a:solidFill>
                <a:latin typeface="Fraunces"/>
                <a:ea typeface="Fraunces"/>
                <a:cs typeface="Fraunces"/>
                <a:sym typeface="Fraunces"/>
                <a:hlinkClick r:id="rId9" action="ppaction://hlinksldjump"/>
              </a:rPr>
              <a:t> </a:t>
            </a:r>
            <a:r>
              <a:rPr lang="en-US" sz="2948" spc="-58" dirty="0" err="1">
                <a:solidFill>
                  <a:srgbClr val="36211B"/>
                </a:solidFill>
                <a:latin typeface="Fraunces"/>
                <a:ea typeface="Fraunces"/>
                <a:cs typeface="Fraunces"/>
                <a:sym typeface="Fraunces"/>
                <a:hlinkClick r:id="rId9" action="ppaction://hlinksldjump"/>
              </a:rPr>
              <a:t>motorikas</a:t>
            </a:r>
            <a:r>
              <a:rPr lang="en-US" sz="2948" spc="-58" dirty="0">
                <a:solidFill>
                  <a:srgbClr val="36211B"/>
                </a:solidFill>
                <a:latin typeface="Fraunces"/>
                <a:ea typeface="Fraunces"/>
                <a:cs typeface="Fraunces"/>
                <a:sym typeface="Fraunces"/>
                <a:hlinkClick r:id="rId9" action="ppaction://hlinksldjump"/>
              </a:rPr>
              <a:t> </a:t>
            </a:r>
            <a:r>
              <a:rPr lang="en-US" sz="2948" spc="-58" dirty="0" err="1">
                <a:solidFill>
                  <a:srgbClr val="36211B"/>
                </a:solidFill>
                <a:latin typeface="Fraunces"/>
                <a:ea typeface="Fraunces"/>
                <a:cs typeface="Fraunces"/>
                <a:sym typeface="Fraunces"/>
                <a:hlinkClick r:id="rId9" action="ppaction://hlinksldjump"/>
              </a:rPr>
              <a:t>attīstīšanai</a:t>
            </a:r>
            <a:r>
              <a:rPr lang="en-US" sz="2948" spc="-58" dirty="0">
                <a:solidFill>
                  <a:srgbClr val="36211B"/>
                </a:solidFill>
                <a:latin typeface="Fraunces"/>
                <a:ea typeface="Fraunces"/>
                <a:cs typeface="Fraunces"/>
                <a:sym typeface="Fraunces"/>
                <a:hlinkClick r:id="rId9" action="ppaction://hlinksldjump"/>
              </a:rPr>
              <a:t>   19. </a:t>
            </a:r>
            <a:r>
              <a:rPr lang="en-US" sz="2948" spc="-58" dirty="0" err="1">
                <a:solidFill>
                  <a:srgbClr val="36211B"/>
                </a:solidFill>
                <a:latin typeface="Fraunces"/>
                <a:ea typeface="Fraunces"/>
                <a:cs typeface="Fraunces"/>
                <a:sym typeface="Fraunces"/>
                <a:hlinkClick r:id="rId9" action="ppaction://hlinksldjump"/>
              </a:rPr>
              <a:t>lpp</a:t>
            </a:r>
            <a:r>
              <a:rPr lang="en-US" sz="2948" spc="-58" dirty="0">
                <a:solidFill>
                  <a:srgbClr val="36211B"/>
                </a:solidFill>
                <a:latin typeface="Fraunces"/>
                <a:ea typeface="Fraunces"/>
                <a:cs typeface="Fraunces"/>
                <a:sym typeface="Fraunces"/>
                <a:hlinkClick r:id="rId9" action="ppaction://hlinksldjump"/>
              </a:rPr>
              <a:t>.</a:t>
            </a:r>
            <a:endParaRPr lang="en-US" sz="2948" spc="-58" dirty="0">
              <a:solidFill>
                <a:srgbClr val="36211B"/>
              </a:solidFill>
              <a:latin typeface="Fraunces"/>
              <a:ea typeface="Fraunces"/>
              <a:cs typeface="Fraunces"/>
              <a:sym typeface="Fraunces"/>
            </a:endParaRPr>
          </a:p>
          <a:p>
            <a:pPr algn="l">
              <a:lnSpc>
                <a:spcPts val="4128"/>
              </a:lnSpc>
              <a:spcBef>
                <a:spcPct val="0"/>
              </a:spcBef>
            </a:pPr>
            <a:r>
              <a:rPr lang="en-US" sz="2948" spc="-58" dirty="0" err="1">
                <a:solidFill>
                  <a:srgbClr val="36211B"/>
                </a:solidFill>
                <a:latin typeface="Fraunces"/>
                <a:ea typeface="Fraunces"/>
                <a:cs typeface="Fraunces"/>
                <a:sym typeface="Fraunces"/>
                <a:hlinkClick r:id="rId10" action="ppaction://hlinksldjump"/>
              </a:rPr>
              <a:t>Stostīšanās</a:t>
            </a:r>
            <a:r>
              <a:rPr lang="en-US" sz="2948" spc="-58" dirty="0">
                <a:solidFill>
                  <a:srgbClr val="36211B"/>
                </a:solidFill>
                <a:latin typeface="Fraunces"/>
                <a:ea typeface="Fraunces"/>
                <a:cs typeface="Fraunces"/>
                <a:sym typeface="Fraunces"/>
                <a:hlinkClick r:id="rId10" action="ppaction://hlinksldjump"/>
              </a:rPr>
              <a:t> </a:t>
            </a:r>
            <a:r>
              <a:rPr lang="en-US" sz="2948" spc="-58" dirty="0" err="1">
                <a:solidFill>
                  <a:srgbClr val="36211B"/>
                </a:solidFill>
                <a:latin typeface="Fraunces"/>
                <a:ea typeface="Fraunces"/>
                <a:cs typeface="Fraunces"/>
                <a:sym typeface="Fraunces"/>
                <a:hlinkClick r:id="rId10" action="ppaction://hlinksldjump"/>
              </a:rPr>
              <a:t>novēršanai</a:t>
            </a:r>
            <a:r>
              <a:rPr lang="en-US" sz="2948" spc="-58" dirty="0">
                <a:solidFill>
                  <a:srgbClr val="36211B"/>
                </a:solidFill>
                <a:latin typeface="Fraunces"/>
                <a:ea typeface="Fraunces"/>
                <a:cs typeface="Fraunces"/>
                <a:sym typeface="Fraunces"/>
                <a:hlinkClick r:id="rId10" action="ppaction://hlinksldjump"/>
              </a:rPr>
              <a:t>    20. - 21. </a:t>
            </a:r>
            <a:r>
              <a:rPr lang="en-US" sz="2948" spc="-58" dirty="0" err="1">
                <a:solidFill>
                  <a:srgbClr val="36211B"/>
                </a:solidFill>
                <a:latin typeface="Fraunces"/>
                <a:ea typeface="Fraunces"/>
                <a:cs typeface="Fraunces"/>
                <a:sym typeface="Fraunces"/>
                <a:hlinkClick r:id="rId10" action="ppaction://hlinksldjump"/>
              </a:rPr>
              <a:t>lpp</a:t>
            </a:r>
            <a:r>
              <a:rPr lang="en-US" sz="2948" spc="-58" dirty="0">
                <a:solidFill>
                  <a:srgbClr val="36211B"/>
                </a:solidFill>
                <a:latin typeface="Fraunces"/>
                <a:ea typeface="Fraunces"/>
                <a:cs typeface="Fraunces"/>
                <a:sym typeface="Fraunces"/>
                <a:hlinkClick r:id="rId10" action="ppaction://hlinksldjump"/>
              </a:rPr>
              <a:t>.</a:t>
            </a:r>
            <a:endParaRPr lang="en-US" sz="2948" spc="-58" dirty="0">
              <a:solidFill>
                <a:srgbClr val="36211B"/>
              </a:solidFill>
              <a:latin typeface="Fraunces"/>
              <a:ea typeface="Fraunces"/>
              <a:cs typeface="Fraunces"/>
              <a:sym typeface="Fraunces"/>
            </a:endParaRPr>
          </a:p>
          <a:p>
            <a:pPr algn="l">
              <a:lnSpc>
                <a:spcPts val="4128"/>
              </a:lnSpc>
              <a:spcBef>
                <a:spcPct val="0"/>
              </a:spcBef>
            </a:pPr>
            <a:r>
              <a:rPr lang="en-US" sz="2948" spc="-58" dirty="0" err="1">
                <a:solidFill>
                  <a:srgbClr val="36211B"/>
                </a:solidFill>
                <a:latin typeface="Fraunces"/>
                <a:ea typeface="Fraunces"/>
                <a:cs typeface="Fraunces"/>
                <a:sym typeface="Fraunces"/>
                <a:hlinkClick r:id="rId11" action="ppaction://hlinksldjump"/>
              </a:rPr>
              <a:t>Traucētas</a:t>
            </a:r>
            <a:r>
              <a:rPr lang="en-US" sz="2948" spc="-58" dirty="0">
                <a:solidFill>
                  <a:srgbClr val="36211B"/>
                </a:solidFill>
                <a:latin typeface="Fraunces"/>
                <a:ea typeface="Fraunces"/>
                <a:cs typeface="Fraunces"/>
                <a:sym typeface="Fraunces"/>
                <a:hlinkClick r:id="rId11" action="ppaction://hlinksldjump"/>
              </a:rPr>
              <a:t> </a:t>
            </a:r>
            <a:r>
              <a:rPr lang="en-US" sz="2948" spc="-58" dirty="0" err="1">
                <a:solidFill>
                  <a:srgbClr val="36211B"/>
                </a:solidFill>
                <a:latin typeface="Fraunces"/>
                <a:ea typeface="Fraunces"/>
                <a:cs typeface="Fraunces"/>
                <a:sym typeface="Fraunces"/>
                <a:hlinkClick r:id="rId11" action="ppaction://hlinksldjump"/>
              </a:rPr>
              <a:t>verbālās</a:t>
            </a:r>
            <a:r>
              <a:rPr lang="en-US" sz="2948" spc="-58" dirty="0">
                <a:solidFill>
                  <a:srgbClr val="36211B"/>
                </a:solidFill>
                <a:latin typeface="Fraunces"/>
                <a:ea typeface="Fraunces"/>
                <a:cs typeface="Fraunces"/>
                <a:sym typeface="Fraunces"/>
                <a:hlinkClick r:id="rId11" action="ppaction://hlinksldjump"/>
              </a:rPr>
              <a:t> </a:t>
            </a:r>
            <a:r>
              <a:rPr lang="en-US" sz="2948" spc="-58" dirty="0" err="1">
                <a:solidFill>
                  <a:srgbClr val="36211B"/>
                </a:solidFill>
                <a:latin typeface="Fraunces"/>
                <a:ea typeface="Fraunces"/>
                <a:cs typeface="Fraunces"/>
                <a:sym typeface="Fraunces"/>
                <a:hlinkClick r:id="rId11" action="ppaction://hlinksldjump"/>
              </a:rPr>
              <a:t>izpratnes</a:t>
            </a:r>
            <a:r>
              <a:rPr lang="en-US" sz="2948" spc="-58" dirty="0">
                <a:solidFill>
                  <a:srgbClr val="36211B"/>
                </a:solidFill>
                <a:latin typeface="Fraunces"/>
                <a:ea typeface="Fraunces"/>
                <a:cs typeface="Fraunces"/>
                <a:sym typeface="Fraunces"/>
                <a:hlinkClick r:id="rId11" action="ppaction://hlinksldjump"/>
              </a:rPr>
              <a:t> </a:t>
            </a:r>
            <a:r>
              <a:rPr lang="en-US" sz="2948" spc="-58" dirty="0" err="1">
                <a:solidFill>
                  <a:srgbClr val="36211B"/>
                </a:solidFill>
                <a:latin typeface="Fraunces"/>
                <a:ea typeface="Fraunces"/>
                <a:cs typeface="Fraunces"/>
                <a:sym typeface="Fraunces"/>
                <a:hlinkClick r:id="rId11" action="ppaction://hlinksldjump"/>
              </a:rPr>
              <a:t>spējas</a:t>
            </a:r>
            <a:r>
              <a:rPr lang="en-US" sz="2948" spc="-58" dirty="0">
                <a:solidFill>
                  <a:srgbClr val="36211B"/>
                </a:solidFill>
                <a:latin typeface="Fraunces"/>
                <a:ea typeface="Fraunces"/>
                <a:cs typeface="Fraunces"/>
                <a:sym typeface="Fraunces"/>
                <a:hlinkClick r:id="rId11" action="ppaction://hlinksldjump"/>
              </a:rPr>
              <a:t>   22.-24. </a:t>
            </a:r>
            <a:r>
              <a:rPr lang="en-US" sz="2948" spc="-58" dirty="0" err="1">
                <a:solidFill>
                  <a:srgbClr val="36211B"/>
                </a:solidFill>
                <a:latin typeface="Fraunces"/>
                <a:ea typeface="Fraunces"/>
                <a:cs typeface="Fraunces"/>
                <a:sym typeface="Fraunces"/>
                <a:hlinkClick r:id="rId11" action="ppaction://hlinksldjump"/>
              </a:rPr>
              <a:t>lpp</a:t>
            </a:r>
            <a:r>
              <a:rPr lang="en-US" sz="2948" spc="-58" dirty="0">
                <a:solidFill>
                  <a:srgbClr val="36211B"/>
                </a:solidFill>
                <a:latin typeface="Fraunces"/>
                <a:ea typeface="Fraunces"/>
                <a:cs typeface="Fraunces"/>
                <a:sym typeface="Fraunces"/>
                <a:hlinkClick r:id="rId11" action="ppaction://hlinksldjump"/>
              </a:rPr>
              <a:t>.</a:t>
            </a:r>
            <a:endParaRPr lang="en-US" sz="2948" spc="-58" dirty="0">
              <a:solidFill>
                <a:srgbClr val="36211B"/>
              </a:solidFill>
              <a:latin typeface="Fraunces"/>
              <a:ea typeface="Fraunces"/>
              <a:cs typeface="Fraunces"/>
              <a:sym typeface="Fraunces"/>
            </a:endParaRPr>
          </a:p>
          <a:p>
            <a:pPr algn="l">
              <a:lnSpc>
                <a:spcPts val="4128"/>
              </a:lnSpc>
              <a:spcBef>
                <a:spcPct val="0"/>
              </a:spcBef>
            </a:pPr>
            <a:r>
              <a:rPr lang="en-US" sz="2948" spc="-58" dirty="0" err="1">
                <a:solidFill>
                  <a:srgbClr val="36211B"/>
                </a:solidFill>
                <a:latin typeface="Fraunces"/>
                <a:ea typeface="Fraunces"/>
                <a:cs typeface="Fraunces"/>
                <a:sym typeface="Fraunces"/>
                <a:hlinkClick r:id="rId12" action="ppaction://hlinksldjump"/>
              </a:rPr>
              <a:t>Vārdu</a:t>
            </a:r>
            <a:r>
              <a:rPr lang="en-US" sz="2948" spc="-58" dirty="0">
                <a:solidFill>
                  <a:srgbClr val="36211B"/>
                </a:solidFill>
                <a:latin typeface="Fraunces"/>
                <a:ea typeface="Fraunces"/>
                <a:cs typeface="Fraunces"/>
                <a:sym typeface="Fraunces"/>
                <a:hlinkClick r:id="rId12" action="ppaction://hlinksldjump"/>
              </a:rPr>
              <a:t> </a:t>
            </a:r>
            <a:r>
              <a:rPr lang="en-US" sz="2948" spc="-58" dirty="0" err="1">
                <a:solidFill>
                  <a:srgbClr val="36211B"/>
                </a:solidFill>
                <a:latin typeface="Fraunces"/>
                <a:ea typeface="Fraunces"/>
                <a:cs typeface="Fraunces"/>
                <a:sym typeface="Fraunces"/>
                <a:hlinkClick r:id="rId12" action="ppaction://hlinksldjump"/>
              </a:rPr>
              <a:t>krājuma</a:t>
            </a:r>
            <a:r>
              <a:rPr lang="en-US" sz="2948" spc="-58" dirty="0">
                <a:solidFill>
                  <a:srgbClr val="36211B"/>
                </a:solidFill>
                <a:latin typeface="Fraunces"/>
                <a:ea typeface="Fraunces"/>
                <a:cs typeface="Fraunces"/>
                <a:sym typeface="Fraunces"/>
                <a:hlinkClick r:id="rId12" action="ppaction://hlinksldjump"/>
              </a:rPr>
              <a:t> </a:t>
            </a:r>
            <a:r>
              <a:rPr lang="en-US" sz="2948" spc="-58" dirty="0" err="1">
                <a:solidFill>
                  <a:srgbClr val="36211B"/>
                </a:solidFill>
                <a:latin typeface="Fraunces"/>
                <a:ea typeface="Fraunces"/>
                <a:cs typeface="Fraunces"/>
                <a:sym typeface="Fraunces"/>
                <a:hlinkClick r:id="rId12" action="ppaction://hlinksldjump"/>
              </a:rPr>
              <a:t>paplašināšanai</a:t>
            </a:r>
            <a:r>
              <a:rPr lang="en-US" sz="2948" spc="-58" dirty="0">
                <a:solidFill>
                  <a:srgbClr val="36211B"/>
                </a:solidFill>
                <a:latin typeface="Fraunces"/>
                <a:ea typeface="Fraunces"/>
                <a:cs typeface="Fraunces"/>
                <a:sym typeface="Fraunces"/>
                <a:hlinkClick r:id="rId12" action="ppaction://hlinksldjump"/>
              </a:rPr>
              <a:t> un </a:t>
            </a:r>
            <a:r>
              <a:rPr lang="en-US" sz="2948" spc="-58" dirty="0" err="1">
                <a:solidFill>
                  <a:srgbClr val="36211B"/>
                </a:solidFill>
                <a:latin typeface="Fraunces"/>
                <a:ea typeface="Fraunces"/>
                <a:cs typeface="Fraunces"/>
                <a:sym typeface="Fraunces"/>
                <a:hlinkClick r:id="rId12" action="ppaction://hlinksldjump"/>
              </a:rPr>
              <a:t>aktivizēšanai</a:t>
            </a:r>
            <a:r>
              <a:rPr lang="en-US" sz="2948" spc="-58" dirty="0">
                <a:solidFill>
                  <a:srgbClr val="36211B"/>
                </a:solidFill>
                <a:latin typeface="Fraunces"/>
                <a:ea typeface="Fraunces"/>
                <a:cs typeface="Fraunces"/>
                <a:sym typeface="Fraunces"/>
                <a:hlinkClick r:id="rId12" action="ppaction://hlinksldjump"/>
              </a:rPr>
              <a:t>   25. - 26. </a:t>
            </a:r>
            <a:r>
              <a:rPr lang="en-US" sz="2948" spc="-58" dirty="0" err="1">
                <a:solidFill>
                  <a:srgbClr val="36211B"/>
                </a:solidFill>
                <a:latin typeface="Fraunces"/>
                <a:ea typeface="Fraunces"/>
                <a:cs typeface="Fraunces"/>
                <a:sym typeface="Fraunces"/>
                <a:hlinkClick r:id="rId12" action="ppaction://hlinksldjump"/>
              </a:rPr>
              <a:t>lpp</a:t>
            </a:r>
            <a:r>
              <a:rPr lang="en-US" sz="2948" spc="-58" dirty="0">
                <a:solidFill>
                  <a:srgbClr val="36211B"/>
                </a:solidFill>
                <a:latin typeface="Fraunces"/>
                <a:ea typeface="Fraunces"/>
                <a:cs typeface="Fraunces"/>
                <a:sym typeface="Fraunces"/>
                <a:hlinkClick r:id="rId12" action="ppaction://hlinksldjump"/>
              </a:rPr>
              <a:t>.</a:t>
            </a:r>
            <a:endParaRPr lang="en-US" sz="2948" spc="-58" dirty="0">
              <a:solidFill>
                <a:srgbClr val="36211B"/>
              </a:solidFill>
              <a:latin typeface="Fraunces"/>
              <a:ea typeface="Fraunces"/>
              <a:cs typeface="Fraunces"/>
              <a:sym typeface="Fraunces"/>
            </a:endParaRPr>
          </a:p>
          <a:p>
            <a:pPr algn="l">
              <a:lnSpc>
                <a:spcPts val="4128"/>
              </a:lnSpc>
              <a:spcBef>
                <a:spcPct val="0"/>
              </a:spcBef>
            </a:pPr>
            <a:r>
              <a:rPr lang="en-US" sz="2948" spc="-58" dirty="0" err="1">
                <a:solidFill>
                  <a:srgbClr val="36211B"/>
                </a:solidFill>
                <a:latin typeface="Fraunces"/>
                <a:ea typeface="Fraunces"/>
                <a:cs typeface="Fraunces"/>
                <a:sym typeface="Fraunces"/>
                <a:hlinkClick r:id="rId13" action="ppaction://hlinksldjump"/>
              </a:rPr>
              <a:t>Lasīšanas</a:t>
            </a:r>
            <a:r>
              <a:rPr lang="en-US" sz="2948" spc="-58" dirty="0">
                <a:solidFill>
                  <a:srgbClr val="36211B"/>
                </a:solidFill>
                <a:latin typeface="Fraunces"/>
                <a:ea typeface="Fraunces"/>
                <a:cs typeface="Fraunces"/>
                <a:sym typeface="Fraunces"/>
                <a:hlinkClick r:id="rId13" action="ppaction://hlinksldjump"/>
              </a:rPr>
              <a:t> </a:t>
            </a:r>
            <a:r>
              <a:rPr lang="en-US" sz="2948" spc="-58" dirty="0" err="1">
                <a:solidFill>
                  <a:srgbClr val="36211B"/>
                </a:solidFill>
                <a:latin typeface="Fraunces"/>
                <a:ea typeface="Fraunces"/>
                <a:cs typeface="Fraunces"/>
                <a:sym typeface="Fraunces"/>
                <a:hlinkClick r:id="rId13" action="ppaction://hlinksldjump"/>
              </a:rPr>
              <a:t>prasmju</a:t>
            </a:r>
            <a:r>
              <a:rPr lang="en-US" sz="2948" spc="-58" dirty="0">
                <a:solidFill>
                  <a:srgbClr val="36211B"/>
                </a:solidFill>
                <a:latin typeface="Fraunces"/>
                <a:ea typeface="Fraunces"/>
                <a:cs typeface="Fraunces"/>
                <a:sym typeface="Fraunces"/>
                <a:hlinkClick r:id="rId13" action="ppaction://hlinksldjump"/>
              </a:rPr>
              <a:t> </a:t>
            </a:r>
            <a:r>
              <a:rPr lang="en-US" sz="2948" spc="-58" dirty="0" err="1">
                <a:solidFill>
                  <a:srgbClr val="36211B"/>
                </a:solidFill>
                <a:latin typeface="Fraunces"/>
                <a:ea typeface="Fraunces"/>
                <a:cs typeface="Fraunces"/>
                <a:sym typeface="Fraunces"/>
                <a:hlinkClick r:id="rId13" action="ppaction://hlinksldjump"/>
              </a:rPr>
              <a:t>attīstīšanai</a:t>
            </a:r>
            <a:r>
              <a:rPr lang="en-US" sz="2948" spc="-58" dirty="0">
                <a:solidFill>
                  <a:srgbClr val="36211B"/>
                </a:solidFill>
                <a:latin typeface="Fraunces"/>
                <a:ea typeface="Fraunces"/>
                <a:cs typeface="Fraunces"/>
                <a:sym typeface="Fraunces"/>
                <a:hlinkClick r:id="rId13" action="ppaction://hlinksldjump"/>
              </a:rPr>
              <a:t>   27. - 29. </a:t>
            </a:r>
            <a:r>
              <a:rPr lang="en-US" sz="2948" spc="-58" dirty="0" err="1">
                <a:solidFill>
                  <a:srgbClr val="36211B"/>
                </a:solidFill>
                <a:latin typeface="Fraunces"/>
                <a:ea typeface="Fraunces"/>
                <a:cs typeface="Fraunces"/>
                <a:sym typeface="Fraunces"/>
                <a:hlinkClick r:id="rId13" action="ppaction://hlinksldjump"/>
              </a:rPr>
              <a:t>lpp</a:t>
            </a:r>
            <a:r>
              <a:rPr lang="en-US" sz="2948" spc="-58" dirty="0">
                <a:solidFill>
                  <a:srgbClr val="36211B"/>
                </a:solidFill>
                <a:latin typeface="Fraunces"/>
                <a:ea typeface="Fraunces"/>
                <a:cs typeface="Fraunces"/>
                <a:sym typeface="Fraunces"/>
                <a:hlinkClick r:id="rId13" action="ppaction://hlinksldjump"/>
              </a:rPr>
              <a:t>.</a:t>
            </a:r>
            <a:endParaRPr lang="en-US" sz="2948" spc="-58" dirty="0">
              <a:solidFill>
                <a:srgbClr val="36211B"/>
              </a:solidFill>
              <a:latin typeface="Fraunces"/>
              <a:ea typeface="Fraunces"/>
              <a:cs typeface="Fraunces"/>
              <a:sym typeface="Fraunces"/>
            </a:endParaRPr>
          </a:p>
          <a:p>
            <a:pPr algn="l">
              <a:lnSpc>
                <a:spcPts val="4128"/>
              </a:lnSpc>
              <a:spcBef>
                <a:spcPct val="0"/>
              </a:spcBef>
            </a:pPr>
            <a:r>
              <a:rPr lang="en-US" sz="2948" spc="-58" dirty="0" err="1">
                <a:solidFill>
                  <a:srgbClr val="36211B"/>
                </a:solidFill>
                <a:latin typeface="Fraunces"/>
                <a:ea typeface="Fraunces"/>
                <a:cs typeface="Fraunces"/>
                <a:sym typeface="Fraunces"/>
                <a:hlinkClick r:id="rId14" action="ppaction://hlinksldjump"/>
              </a:rPr>
              <a:t>Zema</a:t>
            </a:r>
            <a:r>
              <a:rPr lang="en-US" sz="2948" spc="-58" dirty="0">
                <a:solidFill>
                  <a:srgbClr val="36211B"/>
                </a:solidFill>
                <a:latin typeface="Fraunces"/>
                <a:ea typeface="Fraunces"/>
                <a:cs typeface="Fraunces"/>
                <a:sym typeface="Fraunces"/>
                <a:hlinkClick r:id="rId14" action="ppaction://hlinksldjump"/>
              </a:rPr>
              <a:t> </a:t>
            </a:r>
            <a:r>
              <a:rPr lang="en-US" sz="2948" spc="-58" dirty="0" err="1">
                <a:solidFill>
                  <a:srgbClr val="36211B"/>
                </a:solidFill>
                <a:latin typeface="Fraunces"/>
                <a:ea typeface="Fraunces"/>
                <a:cs typeface="Fraunces"/>
                <a:sym typeface="Fraunces"/>
                <a:hlinkClick r:id="rId14" action="ppaction://hlinksldjump"/>
              </a:rPr>
              <a:t>darba</a:t>
            </a:r>
            <a:r>
              <a:rPr lang="en-US" sz="2948" spc="-58" dirty="0">
                <a:solidFill>
                  <a:srgbClr val="36211B"/>
                </a:solidFill>
                <a:latin typeface="Fraunces"/>
                <a:ea typeface="Fraunces"/>
                <a:cs typeface="Fraunces"/>
                <a:sym typeface="Fraunces"/>
                <a:hlinkClick r:id="rId14" action="ppaction://hlinksldjump"/>
              </a:rPr>
              <a:t> </a:t>
            </a:r>
            <a:r>
              <a:rPr lang="en-US" sz="2948" spc="-58" dirty="0" err="1">
                <a:solidFill>
                  <a:srgbClr val="36211B"/>
                </a:solidFill>
                <a:latin typeface="Fraunces"/>
                <a:ea typeface="Fraunces"/>
                <a:cs typeface="Fraunces"/>
                <a:sym typeface="Fraunces"/>
                <a:hlinkClick r:id="rId14" action="ppaction://hlinksldjump"/>
              </a:rPr>
              <a:t>produktivitāte</a:t>
            </a:r>
            <a:r>
              <a:rPr lang="en-US" sz="2948" spc="-58" dirty="0">
                <a:solidFill>
                  <a:srgbClr val="36211B"/>
                </a:solidFill>
                <a:latin typeface="Fraunces"/>
                <a:ea typeface="Fraunces"/>
                <a:cs typeface="Fraunces"/>
                <a:sym typeface="Fraunces"/>
                <a:hlinkClick r:id="rId14" action="ppaction://hlinksldjump"/>
              </a:rPr>
              <a:t>   30. </a:t>
            </a:r>
            <a:r>
              <a:rPr lang="en-US" sz="2948" spc="-58" dirty="0" err="1">
                <a:solidFill>
                  <a:srgbClr val="36211B"/>
                </a:solidFill>
                <a:latin typeface="Fraunces"/>
                <a:ea typeface="Fraunces"/>
                <a:cs typeface="Fraunces"/>
                <a:sym typeface="Fraunces"/>
                <a:hlinkClick r:id="rId14" action="ppaction://hlinksldjump"/>
              </a:rPr>
              <a:t>lpp</a:t>
            </a:r>
            <a:r>
              <a:rPr lang="en-US" sz="2948" spc="-58" dirty="0">
                <a:solidFill>
                  <a:srgbClr val="36211B"/>
                </a:solidFill>
                <a:latin typeface="Fraunces"/>
                <a:ea typeface="Fraunces"/>
                <a:cs typeface="Fraunces"/>
                <a:sym typeface="Fraunces"/>
                <a:hlinkClick r:id="rId14" action="ppaction://hlinksldjump"/>
              </a:rPr>
              <a:t>.</a:t>
            </a:r>
            <a:endParaRPr lang="en-US" sz="2948" spc="-58" dirty="0">
              <a:solidFill>
                <a:srgbClr val="36211B"/>
              </a:solidFill>
              <a:latin typeface="Fraunces"/>
              <a:ea typeface="Fraunces"/>
              <a:cs typeface="Fraunces"/>
              <a:sym typeface="Fraunces"/>
            </a:endParaRPr>
          </a:p>
          <a:p>
            <a:pPr algn="l">
              <a:lnSpc>
                <a:spcPts val="4128"/>
              </a:lnSpc>
              <a:spcBef>
                <a:spcPct val="0"/>
              </a:spcBef>
            </a:pPr>
            <a:r>
              <a:rPr lang="en-US" sz="2948" spc="-58" dirty="0" err="1">
                <a:solidFill>
                  <a:srgbClr val="36211B"/>
                </a:solidFill>
                <a:latin typeface="Fraunces"/>
                <a:ea typeface="Fraunces"/>
                <a:cs typeface="Fraunces"/>
                <a:sym typeface="Fraunces"/>
                <a:hlinkClick r:id="rId15" action="ppaction://hlinksldjump"/>
              </a:rPr>
              <a:t>Uzmanības</a:t>
            </a:r>
            <a:r>
              <a:rPr lang="en-US" sz="2948" spc="-58" dirty="0">
                <a:solidFill>
                  <a:srgbClr val="36211B"/>
                </a:solidFill>
                <a:latin typeface="Fraunces"/>
                <a:ea typeface="Fraunces"/>
                <a:cs typeface="Fraunces"/>
                <a:sym typeface="Fraunces"/>
                <a:hlinkClick r:id="rId15" action="ppaction://hlinksldjump"/>
              </a:rPr>
              <a:t> un </a:t>
            </a:r>
            <a:r>
              <a:rPr lang="en-US" sz="2948" spc="-58" dirty="0" err="1">
                <a:solidFill>
                  <a:srgbClr val="36211B"/>
                </a:solidFill>
                <a:latin typeface="Fraunces"/>
                <a:ea typeface="Fraunces"/>
                <a:cs typeface="Fraunces"/>
                <a:sym typeface="Fraunces"/>
                <a:hlinkClick r:id="rId15" action="ppaction://hlinksldjump"/>
              </a:rPr>
              <a:t>aktivitātes</a:t>
            </a:r>
            <a:r>
              <a:rPr lang="en-US" sz="2948" spc="-58" dirty="0">
                <a:solidFill>
                  <a:srgbClr val="36211B"/>
                </a:solidFill>
                <a:latin typeface="Fraunces"/>
                <a:ea typeface="Fraunces"/>
                <a:cs typeface="Fraunces"/>
                <a:sym typeface="Fraunces"/>
                <a:hlinkClick r:id="rId15" action="ppaction://hlinksldjump"/>
              </a:rPr>
              <a:t> </a:t>
            </a:r>
            <a:r>
              <a:rPr lang="en-US" sz="2948" spc="-58" dirty="0" err="1">
                <a:solidFill>
                  <a:srgbClr val="36211B"/>
                </a:solidFill>
                <a:latin typeface="Fraunces"/>
                <a:ea typeface="Fraunces"/>
                <a:cs typeface="Fraunces"/>
                <a:sym typeface="Fraunces"/>
                <a:hlinkClick r:id="rId15" action="ppaction://hlinksldjump"/>
              </a:rPr>
              <a:t>traucējumi</a:t>
            </a:r>
            <a:r>
              <a:rPr lang="en-US" sz="2948" spc="-58" dirty="0">
                <a:solidFill>
                  <a:srgbClr val="36211B"/>
                </a:solidFill>
                <a:latin typeface="Fraunces"/>
                <a:ea typeface="Fraunces"/>
                <a:cs typeface="Fraunces"/>
                <a:sym typeface="Fraunces"/>
                <a:hlinkClick r:id="rId15" action="ppaction://hlinksldjump"/>
              </a:rPr>
              <a:t>   31. - 32. </a:t>
            </a:r>
            <a:r>
              <a:rPr lang="en-US" sz="2948" spc="-58" dirty="0" err="1">
                <a:solidFill>
                  <a:srgbClr val="36211B"/>
                </a:solidFill>
                <a:latin typeface="Fraunces"/>
                <a:ea typeface="Fraunces"/>
                <a:cs typeface="Fraunces"/>
                <a:sym typeface="Fraunces"/>
                <a:hlinkClick r:id="rId15" action="ppaction://hlinksldjump"/>
              </a:rPr>
              <a:t>lpp</a:t>
            </a:r>
            <a:r>
              <a:rPr lang="en-US" sz="2948" spc="-58" dirty="0">
                <a:solidFill>
                  <a:srgbClr val="36211B"/>
                </a:solidFill>
                <a:latin typeface="Fraunces"/>
                <a:ea typeface="Fraunces"/>
                <a:cs typeface="Fraunces"/>
                <a:sym typeface="Fraunces"/>
                <a:hlinkClick r:id="rId15" action="ppaction://hlinksldjump"/>
              </a:rPr>
              <a:t>.</a:t>
            </a:r>
            <a:endParaRPr lang="en-US" sz="2948" spc="-58" dirty="0">
              <a:solidFill>
                <a:srgbClr val="36211B"/>
              </a:solidFill>
              <a:latin typeface="Fraunces"/>
              <a:ea typeface="Fraunces"/>
              <a:cs typeface="Fraunces"/>
              <a:sym typeface="Fraunces"/>
            </a:endParaRPr>
          </a:p>
          <a:p>
            <a:pPr algn="l">
              <a:lnSpc>
                <a:spcPts val="4128"/>
              </a:lnSpc>
              <a:spcBef>
                <a:spcPct val="0"/>
              </a:spcBef>
            </a:pPr>
            <a:r>
              <a:rPr lang="en-US" sz="2948" spc="-58" dirty="0" err="1">
                <a:solidFill>
                  <a:srgbClr val="36211B"/>
                </a:solidFill>
                <a:latin typeface="Fraunces"/>
                <a:ea typeface="Fraunces"/>
                <a:cs typeface="Fraunces"/>
                <a:sym typeface="Fraunces"/>
                <a:hlinkClick r:id="rId16" action="ppaction://hlinksldjump"/>
              </a:rPr>
              <a:t>Pašaprūpe</a:t>
            </a:r>
            <a:r>
              <a:rPr lang="en-US" sz="2948" spc="-58" dirty="0">
                <a:solidFill>
                  <a:srgbClr val="36211B"/>
                </a:solidFill>
                <a:latin typeface="Fraunces"/>
                <a:ea typeface="Fraunces"/>
                <a:cs typeface="Fraunces"/>
                <a:sym typeface="Fraunces"/>
                <a:hlinkClick r:id="rId16" action="ppaction://hlinksldjump"/>
              </a:rPr>
              <a:t> un </a:t>
            </a:r>
            <a:r>
              <a:rPr lang="en-US" sz="2948" spc="-58" dirty="0" err="1">
                <a:solidFill>
                  <a:srgbClr val="36211B"/>
                </a:solidFill>
                <a:latin typeface="Fraunces"/>
                <a:ea typeface="Fraunces"/>
                <a:cs typeface="Fraunces"/>
                <a:sym typeface="Fraunces"/>
                <a:hlinkClick r:id="rId16" action="ppaction://hlinksldjump"/>
              </a:rPr>
              <a:t>pašorganizēšanās</a:t>
            </a:r>
            <a:r>
              <a:rPr lang="en-US" sz="2948" spc="-58" dirty="0">
                <a:solidFill>
                  <a:srgbClr val="36211B"/>
                </a:solidFill>
                <a:latin typeface="Fraunces"/>
                <a:ea typeface="Fraunces"/>
                <a:cs typeface="Fraunces"/>
                <a:sym typeface="Fraunces"/>
                <a:hlinkClick r:id="rId16" action="ppaction://hlinksldjump"/>
              </a:rPr>
              <a:t>   33. - 34. </a:t>
            </a:r>
            <a:r>
              <a:rPr lang="en-US" sz="2948" spc="-58" dirty="0" err="1">
                <a:solidFill>
                  <a:srgbClr val="36211B"/>
                </a:solidFill>
                <a:latin typeface="Fraunces"/>
                <a:ea typeface="Fraunces"/>
                <a:cs typeface="Fraunces"/>
                <a:sym typeface="Fraunces"/>
                <a:hlinkClick r:id="rId16" action="ppaction://hlinksldjump"/>
              </a:rPr>
              <a:t>lpp</a:t>
            </a:r>
            <a:r>
              <a:rPr lang="en-US" sz="2948" spc="-58" dirty="0">
                <a:solidFill>
                  <a:srgbClr val="36211B"/>
                </a:solidFill>
                <a:latin typeface="Fraunces"/>
                <a:ea typeface="Fraunces"/>
                <a:cs typeface="Fraunces"/>
                <a:sym typeface="Fraunces"/>
                <a:hlinkClick r:id="rId16" action="ppaction://hlinksldjump"/>
              </a:rPr>
              <a:t>.</a:t>
            </a:r>
            <a:endParaRPr lang="en-US" sz="2948" spc="-58" dirty="0">
              <a:solidFill>
                <a:srgbClr val="36211B"/>
              </a:solidFill>
              <a:latin typeface="Fraunces"/>
              <a:ea typeface="Fraunces"/>
              <a:cs typeface="Fraunces"/>
              <a:sym typeface="Fraunces"/>
            </a:endParaRPr>
          </a:p>
          <a:p>
            <a:pPr algn="l">
              <a:lnSpc>
                <a:spcPts val="4128"/>
              </a:lnSpc>
              <a:spcBef>
                <a:spcPct val="0"/>
              </a:spcBef>
            </a:pPr>
            <a:r>
              <a:rPr lang="en-US" sz="2948" spc="-58" dirty="0" err="1">
                <a:solidFill>
                  <a:srgbClr val="36211B"/>
                </a:solidFill>
                <a:latin typeface="Fraunces"/>
                <a:ea typeface="Fraunces"/>
                <a:cs typeface="Fraunces"/>
                <a:sym typeface="Fraunces"/>
                <a:hlinkClick r:id="rId17" action="ppaction://hlinksldjump"/>
              </a:rPr>
              <a:t>Vāji</a:t>
            </a:r>
            <a:r>
              <a:rPr lang="en-US" sz="2948" spc="-58" dirty="0">
                <a:solidFill>
                  <a:srgbClr val="36211B"/>
                </a:solidFill>
                <a:latin typeface="Fraunces"/>
                <a:ea typeface="Fraunces"/>
                <a:cs typeface="Fraunces"/>
                <a:sym typeface="Fraunces"/>
                <a:hlinkClick r:id="rId17" action="ppaction://hlinksldjump"/>
              </a:rPr>
              <a:t> </a:t>
            </a:r>
            <a:r>
              <a:rPr lang="en-US" sz="2948" spc="-58" dirty="0" err="1">
                <a:solidFill>
                  <a:srgbClr val="36211B"/>
                </a:solidFill>
                <a:latin typeface="Fraunces"/>
                <a:ea typeface="Fraunces"/>
                <a:cs typeface="Fraunces"/>
                <a:sym typeface="Fraunces"/>
                <a:hlinkClick r:id="rId17" action="ppaction://hlinksldjump"/>
              </a:rPr>
              <a:t>attīstītas</a:t>
            </a:r>
            <a:r>
              <a:rPr lang="en-US" sz="2948" spc="-58" dirty="0">
                <a:solidFill>
                  <a:srgbClr val="36211B"/>
                </a:solidFill>
                <a:latin typeface="Fraunces"/>
                <a:ea typeface="Fraunces"/>
                <a:cs typeface="Fraunces"/>
                <a:sym typeface="Fraunces"/>
                <a:hlinkClick r:id="rId17" action="ppaction://hlinksldjump"/>
              </a:rPr>
              <a:t> </a:t>
            </a:r>
            <a:r>
              <a:rPr lang="en-US" sz="2948" spc="-58" dirty="0" err="1">
                <a:solidFill>
                  <a:srgbClr val="36211B"/>
                </a:solidFill>
                <a:latin typeface="Fraunces"/>
                <a:ea typeface="Fraunces"/>
                <a:cs typeface="Fraunces"/>
                <a:sym typeface="Fraunces"/>
                <a:hlinkClick r:id="rId17" action="ppaction://hlinksldjump"/>
              </a:rPr>
              <a:t>sociālās</a:t>
            </a:r>
            <a:r>
              <a:rPr lang="en-US" sz="2948" spc="-58" dirty="0">
                <a:solidFill>
                  <a:srgbClr val="36211B"/>
                </a:solidFill>
                <a:latin typeface="Fraunces"/>
                <a:ea typeface="Fraunces"/>
                <a:cs typeface="Fraunces"/>
                <a:sym typeface="Fraunces"/>
                <a:hlinkClick r:id="rId17" action="ppaction://hlinksldjump"/>
              </a:rPr>
              <a:t> </a:t>
            </a:r>
            <a:r>
              <a:rPr lang="en-US" sz="2948" spc="-58" dirty="0" err="1">
                <a:solidFill>
                  <a:srgbClr val="36211B"/>
                </a:solidFill>
                <a:latin typeface="Fraunces"/>
                <a:ea typeface="Fraunces"/>
                <a:cs typeface="Fraunces"/>
                <a:sym typeface="Fraunces"/>
                <a:hlinkClick r:id="rId17" action="ppaction://hlinksldjump"/>
              </a:rPr>
              <a:t>prasmes</a:t>
            </a:r>
            <a:r>
              <a:rPr lang="en-US" sz="2948" spc="-58" dirty="0">
                <a:solidFill>
                  <a:srgbClr val="36211B"/>
                </a:solidFill>
                <a:latin typeface="Fraunces"/>
                <a:ea typeface="Fraunces"/>
                <a:cs typeface="Fraunces"/>
                <a:sym typeface="Fraunces"/>
                <a:hlinkClick r:id="rId17" action="ppaction://hlinksldjump"/>
              </a:rPr>
              <a:t>   35. </a:t>
            </a:r>
            <a:r>
              <a:rPr lang="en-US" sz="2948" spc="-58" dirty="0" err="1">
                <a:solidFill>
                  <a:srgbClr val="36211B"/>
                </a:solidFill>
                <a:latin typeface="Fraunces"/>
                <a:ea typeface="Fraunces"/>
                <a:cs typeface="Fraunces"/>
                <a:sym typeface="Fraunces"/>
                <a:hlinkClick r:id="rId17" action="ppaction://hlinksldjump"/>
              </a:rPr>
              <a:t>lpp</a:t>
            </a:r>
            <a:r>
              <a:rPr lang="en-US" sz="2948" spc="-58" dirty="0">
                <a:solidFill>
                  <a:srgbClr val="36211B"/>
                </a:solidFill>
                <a:latin typeface="Fraunces"/>
                <a:ea typeface="Fraunces"/>
                <a:cs typeface="Fraunces"/>
                <a:sym typeface="Fraunces"/>
                <a:hlinkClick r:id="rId17" action="ppaction://hlinksldjump"/>
              </a:rPr>
              <a:t>. </a:t>
            </a:r>
            <a:endParaRPr lang="en-US" sz="2948" spc="-58" dirty="0">
              <a:solidFill>
                <a:srgbClr val="36211B"/>
              </a:solidFill>
              <a:latin typeface="Fraunces"/>
              <a:ea typeface="Fraunces"/>
              <a:cs typeface="Fraunces"/>
              <a:sym typeface="Fraunces"/>
            </a:endParaRPr>
          </a:p>
          <a:p>
            <a:pPr algn="l">
              <a:lnSpc>
                <a:spcPts val="4128"/>
              </a:lnSpc>
              <a:spcBef>
                <a:spcPct val="0"/>
              </a:spcBef>
            </a:pPr>
            <a:r>
              <a:rPr lang="en-US" sz="2948" spc="-58" dirty="0" err="1">
                <a:solidFill>
                  <a:srgbClr val="36211B"/>
                </a:solidFill>
                <a:latin typeface="Fraunces"/>
                <a:ea typeface="Fraunces"/>
                <a:cs typeface="Fraunces"/>
                <a:sym typeface="Fraunces"/>
                <a:hlinkClick r:id="rId18" action="ppaction://hlinksldjump"/>
              </a:rPr>
              <a:t>Vāji</a:t>
            </a:r>
            <a:r>
              <a:rPr lang="en-US" sz="2948" spc="-58" dirty="0">
                <a:solidFill>
                  <a:srgbClr val="36211B"/>
                </a:solidFill>
                <a:latin typeface="Fraunces"/>
                <a:ea typeface="Fraunces"/>
                <a:cs typeface="Fraunces"/>
                <a:sym typeface="Fraunces"/>
                <a:hlinkClick r:id="rId18" action="ppaction://hlinksldjump"/>
              </a:rPr>
              <a:t> </a:t>
            </a:r>
            <a:r>
              <a:rPr lang="en-US" sz="2948" spc="-58" dirty="0" err="1">
                <a:solidFill>
                  <a:srgbClr val="36211B"/>
                </a:solidFill>
                <a:latin typeface="Fraunces"/>
                <a:ea typeface="Fraunces"/>
                <a:cs typeface="Fraunces"/>
                <a:sym typeface="Fraunces"/>
                <a:hlinkClick r:id="rId18" action="ppaction://hlinksldjump"/>
              </a:rPr>
              <a:t>attīstīta</a:t>
            </a:r>
            <a:r>
              <a:rPr lang="en-US" sz="2948" spc="-58" dirty="0">
                <a:solidFill>
                  <a:srgbClr val="36211B"/>
                </a:solidFill>
                <a:latin typeface="Fraunces"/>
                <a:ea typeface="Fraunces"/>
                <a:cs typeface="Fraunces"/>
                <a:sym typeface="Fraunces"/>
                <a:hlinkClick r:id="rId18" action="ppaction://hlinksldjump"/>
              </a:rPr>
              <a:t> </a:t>
            </a:r>
            <a:r>
              <a:rPr lang="en-US" sz="2948" spc="-58" dirty="0" err="1">
                <a:solidFill>
                  <a:srgbClr val="36211B"/>
                </a:solidFill>
                <a:latin typeface="Fraunces"/>
                <a:ea typeface="Fraunces"/>
                <a:cs typeface="Fraunces"/>
                <a:sym typeface="Fraunces"/>
                <a:hlinkClick r:id="rId18" action="ppaction://hlinksldjump"/>
              </a:rPr>
              <a:t>emocionālā</a:t>
            </a:r>
            <a:r>
              <a:rPr lang="en-US" sz="2948" spc="-58" dirty="0">
                <a:solidFill>
                  <a:srgbClr val="36211B"/>
                </a:solidFill>
                <a:latin typeface="Fraunces"/>
                <a:ea typeface="Fraunces"/>
                <a:cs typeface="Fraunces"/>
                <a:sym typeface="Fraunces"/>
                <a:hlinkClick r:id="rId18" action="ppaction://hlinksldjump"/>
              </a:rPr>
              <a:t> </a:t>
            </a:r>
            <a:r>
              <a:rPr lang="en-US" sz="2948" spc="-58" dirty="0" err="1">
                <a:solidFill>
                  <a:srgbClr val="36211B"/>
                </a:solidFill>
                <a:latin typeface="Fraunces"/>
                <a:ea typeface="Fraunces"/>
                <a:cs typeface="Fraunces"/>
                <a:sym typeface="Fraunces"/>
                <a:hlinkClick r:id="rId18" action="ppaction://hlinksldjump"/>
              </a:rPr>
              <a:t>paškontrole</a:t>
            </a:r>
            <a:r>
              <a:rPr lang="en-US" sz="2948" spc="-58" dirty="0">
                <a:solidFill>
                  <a:srgbClr val="36211B"/>
                </a:solidFill>
                <a:latin typeface="Fraunces"/>
                <a:ea typeface="Fraunces"/>
                <a:cs typeface="Fraunces"/>
                <a:sym typeface="Fraunces"/>
                <a:hlinkClick r:id="rId18" action="ppaction://hlinksldjump"/>
              </a:rPr>
              <a:t>   36. - 37. </a:t>
            </a:r>
            <a:r>
              <a:rPr lang="en-US" sz="2948" spc="-58" dirty="0" err="1">
                <a:solidFill>
                  <a:srgbClr val="36211B"/>
                </a:solidFill>
                <a:latin typeface="Fraunces"/>
                <a:ea typeface="Fraunces"/>
                <a:cs typeface="Fraunces"/>
                <a:sym typeface="Fraunces"/>
                <a:hlinkClick r:id="rId18" action="ppaction://hlinksldjump"/>
              </a:rPr>
              <a:t>lpp</a:t>
            </a:r>
            <a:r>
              <a:rPr lang="en-US" sz="2948" spc="-58" dirty="0">
                <a:solidFill>
                  <a:srgbClr val="36211B"/>
                </a:solidFill>
                <a:latin typeface="Fraunces"/>
                <a:ea typeface="Fraunces"/>
                <a:cs typeface="Fraunces"/>
                <a:sym typeface="Fraunces"/>
                <a:hlinkClick r:id="rId18" action="ppaction://hlinksldjump"/>
              </a:rPr>
              <a:t>.</a:t>
            </a:r>
            <a:endParaRPr lang="en-US" sz="2948" spc="-58" dirty="0">
              <a:solidFill>
                <a:srgbClr val="36211B"/>
              </a:solidFill>
              <a:latin typeface="Fraunces"/>
              <a:ea typeface="Fraunces"/>
              <a:cs typeface="Fraunces"/>
              <a:sym typeface="Fraunces"/>
            </a:endParaRPr>
          </a:p>
          <a:p>
            <a:pPr algn="l">
              <a:lnSpc>
                <a:spcPts val="4128"/>
              </a:lnSpc>
              <a:spcBef>
                <a:spcPct val="0"/>
              </a:spcBef>
            </a:pPr>
            <a:r>
              <a:rPr lang="en-US" sz="2948" spc="-58" dirty="0" err="1">
                <a:solidFill>
                  <a:srgbClr val="36211B"/>
                </a:solidFill>
                <a:latin typeface="Fraunces"/>
                <a:ea typeface="Fraunces"/>
                <a:cs typeface="Fraunces"/>
                <a:sym typeface="Fraunces"/>
                <a:hlinkClick r:id="rId19" action="ppaction://hlinksldjump"/>
              </a:rPr>
              <a:t>Pazeminātas</a:t>
            </a:r>
            <a:r>
              <a:rPr lang="en-US" sz="2948" spc="-58" dirty="0">
                <a:solidFill>
                  <a:srgbClr val="36211B"/>
                </a:solidFill>
                <a:latin typeface="Fraunces"/>
                <a:ea typeface="Fraunces"/>
                <a:cs typeface="Fraunces"/>
                <a:sym typeface="Fraunces"/>
                <a:hlinkClick r:id="rId19" action="ppaction://hlinksldjump"/>
              </a:rPr>
              <a:t> </a:t>
            </a:r>
            <a:r>
              <a:rPr lang="en-US" sz="2948" spc="-58" dirty="0" err="1">
                <a:solidFill>
                  <a:srgbClr val="36211B"/>
                </a:solidFill>
                <a:latin typeface="Fraunces"/>
                <a:ea typeface="Fraunces"/>
                <a:cs typeface="Fraunces"/>
                <a:sym typeface="Fraunces"/>
                <a:hlinkClick r:id="rId19" action="ppaction://hlinksldjump"/>
              </a:rPr>
              <a:t>adaptācijas</a:t>
            </a:r>
            <a:r>
              <a:rPr lang="en-US" sz="2948" spc="-58" dirty="0">
                <a:solidFill>
                  <a:srgbClr val="36211B"/>
                </a:solidFill>
                <a:latin typeface="Fraunces"/>
                <a:ea typeface="Fraunces"/>
                <a:cs typeface="Fraunces"/>
                <a:sym typeface="Fraunces"/>
                <a:hlinkClick r:id="rId19" action="ppaction://hlinksldjump"/>
              </a:rPr>
              <a:t> </a:t>
            </a:r>
            <a:r>
              <a:rPr lang="en-US" sz="2948" spc="-58" dirty="0" err="1">
                <a:solidFill>
                  <a:srgbClr val="36211B"/>
                </a:solidFill>
                <a:latin typeface="Fraunces"/>
                <a:ea typeface="Fraunces"/>
                <a:cs typeface="Fraunces"/>
                <a:sym typeface="Fraunces"/>
                <a:hlinkClick r:id="rId19" action="ppaction://hlinksldjump"/>
              </a:rPr>
              <a:t>spējas</a:t>
            </a:r>
            <a:r>
              <a:rPr lang="en-US" sz="2948" spc="-58" dirty="0">
                <a:solidFill>
                  <a:srgbClr val="36211B"/>
                </a:solidFill>
                <a:latin typeface="Fraunces"/>
                <a:ea typeface="Fraunces"/>
                <a:cs typeface="Fraunces"/>
                <a:sym typeface="Fraunces"/>
                <a:hlinkClick r:id="rId19" action="ppaction://hlinksldjump"/>
              </a:rPr>
              <a:t>   38. - 39. </a:t>
            </a:r>
            <a:r>
              <a:rPr lang="en-US" sz="2948" spc="-58" dirty="0" err="1">
                <a:solidFill>
                  <a:srgbClr val="36211B"/>
                </a:solidFill>
                <a:latin typeface="Fraunces"/>
                <a:ea typeface="Fraunces"/>
                <a:cs typeface="Fraunces"/>
                <a:sym typeface="Fraunces"/>
                <a:hlinkClick r:id="rId19" action="ppaction://hlinksldjump"/>
              </a:rPr>
              <a:t>lpp</a:t>
            </a:r>
            <a:r>
              <a:rPr lang="en-US" sz="2948" spc="-58" dirty="0">
                <a:solidFill>
                  <a:srgbClr val="36211B"/>
                </a:solidFill>
                <a:latin typeface="Fraunces"/>
                <a:ea typeface="Fraunces"/>
                <a:cs typeface="Fraunces"/>
                <a:sym typeface="Fraunces"/>
                <a:hlinkClick r:id="rId19" action="ppaction://hlinksldjump"/>
              </a:rPr>
              <a:t>.</a:t>
            </a:r>
            <a:endParaRPr lang="en-US" sz="2948" spc="-58" dirty="0">
              <a:solidFill>
                <a:srgbClr val="36211B"/>
              </a:solidFill>
              <a:latin typeface="Fraunces"/>
              <a:ea typeface="Fraunces"/>
              <a:cs typeface="Fraunces"/>
              <a:sym typeface="Fraunces"/>
            </a:endParaRPr>
          </a:p>
          <a:p>
            <a:pPr algn="l">
              <a:lnSpc>
                <a:spcPts val="4128"/>
              </a:lnSpc>
              <a:spcBef>
                <a:spcPct val="0"/>
              </a:spcBef>
            </a:pPr>
            <a:r>
              <a:rPr lang="en-US" sz="2948" spc="-58" dirty="0" err="1">
                <a:solidFill>
                  <a:srgbClr val="36211B"/>
                </a:solidFill>
                <a:latin typeface="Fraunces"/>
                <a:ea typeface="Fraunces"/>
                <a:cs typeface="Fraunces"/>
                <a:sym typeface="Fraunces"/>
                <a:hlinkClick r:id="rId20" action="ppaction://hlinksldjump"/>
              </a:rPr>
              <a:t>Atbalsts</a:t>
            </a:r>
            <a:r>
              <a:rPr lang="en-US" sz="2948" spc="-58" dirty="0">
                <a:solidFill>
                  <a:srgbClr val="36211B"/>
                </a:solidFill>
                <a:latin typeface="Fraunces"/>
                <a:ea typeface="Fraunces"/>
                <a:cs typeface="Fraunces"/>
                <a:sym typeface="Fraunces"/>
                <a:hlinkClick r:id="rId20" action="ppaction://hlinksldjump"/>
              </a:rPr>
              <a:t> </a:t>
            </a:r>
            <a:r>
              <a:rPr lang="en-US" sz="2948" spc="-58" dirty="0" err="1">
                <a:solidFill>
                  <a:srgbClr val="36211B"/>
                </a:solidFill>
                <a:latin typeface="Fraunces"/>
                <a:ea typeface="Fraunces"/>
                <a:cs typeface="Fraunces"/>
                <a:sym typeface="Fraunces"/>
                <a:hlinkClick r:id="rId20" action="ppaction://hlinksldjump"/>
              </a:rPr>
              <a:t>izglītojamajiem</a:t>
            </a:r>
            <a:r>
              <a:rPr lang="en-US" sz="2948" spc="-58" dirty="0">
                <a:solidFill>
                  <a:srgbClr val="36211B"/>
                </a:solidFill>
                <a:latin typeface="Fraunces"/>
                <a:ea typeface="Fraunces"/>
                <a:cs typeface="Fraunces"/>
                <a:sym typeface="Fraunces"/>
                <a:hlinkClick r:id="rId20" action="ppaction://hlinksldjump"/>
              </a:rPr>
              <a:t> </a:t>
            </a:r>
            <a:r>
              <a:rPr lang="en-US" sz="2948" spc="-58" dirty="0" err="1">
                <a:solidFill>
                  <a:srgbClr val="36211B"/>
                </a:solidFill>
                <a:latin typeface="Fraunces"/>
                <a:ea typeface="Fraunces"/>
                <a:cs typeface="Fraunces"/>
                <a:sym typeface="Fraunces"/>
                <a:hlinkClick r:id="rId20" action="ppaction://hlinksldjump"/>
              </a:rPr>
              <a:t>ar</a:t>
            </a:r>
            <a:r>
              <a:rPr lang="en-US" sz="2948" spc="-58" dirty="0">
                <a:solidFill>
                  <a:srgbClr val="36211B"/>
                </a:solidFill>
                <a:latin typeface="Fraunces"/>
                <a:ea typeface="Fraunces"/>
                <a:cs typeface="Fraunces"/>
                <a:sym typeface="Fraunces"/>
                <a:hlinkClick r:id="rId20" action="ppaction://hlinksldjump"/>
              </a:rPr>
              <a:t> UDHS   40. - 43. </a:t>
            </a:r>
            <a:r>
              <a:rPr lang="en-US" sz="2948" spc="-58" dirty="0" err="1">
                <a:solidFill>
                  <a:srgbClr val="36211B"/>
                </a:solidFill>
                <a:latin typeface="Fraunces"/>
                <a:ea typeface="Fraunces"/>
                <a:cs typeface="Fraunces"/>
                <a:sym typeface="Fraunces"/>
                <a:hlinkClick r:id="rId20" action="ppaction://hlinksldjump"/>
              </a:rPr>
              <a:t>lpp</a:t>
            </a:r>
            <a:r>
              <a:rPr lang="en-US" sz="2948" spc="-58" dirty="0">
                <a:solidFill>
                  <a:srgbClr val="36211B"/>
                </a:solidFill>
                <a:latin typeface="Fraunces"/>
                <a:ea typeface="Fraunces"/>
                <a:cs typeface="Fraunces"/>
                <a:sym typeface="Fraunces"/>
                <a:hlinkClick r:id="rId20" action="ppaction://hlinksldjump"/>
              </a:rPr>
              <a:t>.</a:t>
            </a:r>
            <a:endParaRPr lang="en-US" sz="2948" spc="-58" dirty="0">
              <a:solidFill>
                <a:srgbClr val="36211B"/>
              </a:solidFill>
              <a:latin typeface="Fraunces"/>
              <a:ea typeface="Fraunces"/>
              <a:cs typeface="Fraunces"/>
              <a:sym typeface="Fraunces"/>
            </a:endParaRPr>
          </a:p>
        </p:txBody>
      </p:sp>
      <p:sp>
        <p:nvSpPr>
          <p:cNvPr id="6" name="TextBox 6"/>
          <p:cNvSpPr txBox="1"/>
          <p:nvPr/>
        </p:nvSpPr>
        <p:spPr>
          <a:xfrm>
            <a:off x="5791200" y="739335"/>
            <a:ext cx="7149482" cy="920117"/>
          </a:xfrm>
          <a:prstGeom prst="rect">
            <a:avLst/>
          </a:prstGeom>
        </p:spPr>
        <p:txBody>
          <a:bodyPr wrap="square" lIns="0" tIns="0" rIns="0" bIns="0" rtlCol="0" anchor="t">
            <a:spAutoFit/>
          </a:bodyPr>
          <a:lstStyle/>
          <a:p>
            <a:pPr algn="ctr">
              <a:lnSpc>
                <a:spcPts val="7559"/>
              </a:lnSpc>
              <a:spcBef>
                <a:spcPct val="0"/>
              </a:spcBef>
            </a:pPr>
            <a:r>
              <a:rPr lang="en-US" sz="5399" spc="-107" dirty="0">
                <a:solidFill>
                  <a:srgbClr val="36211B"/>
                </a:solidFill>
                <a:latin typeface="Fraunces"/>
                <a:ea typeface="Fraunces"/>
                <a:cs typeface="Fraunces"/>
                <a:sym typeface="Fraunces"/>
              </a:rPr>
              <a:t>A</a:t>
            </a:r>
            <a:r>
              <a:rPr lang="lv-LV" sz="5399" spc="-107" dirty="0">
                <a:solidFill>
                  <a:srgbClr val="36211B"/>
                </a:solidFill>
                <a:latin typeface="Fraunces"/>
                <a:ea typeface="Fraunces"/>
                <a:cs typeface="Fraunces"/>
                <a:sym typeface="Fraunces"/>
              </a:rPr>
              <a:t>t</a:t>
            </a:r>
            <a:r>
              <a:rPr lang="en-US" sz="5399" spc="-107" dirty="0" err="1">
                <a:solidFill>
                  <a:srgbClr val="36211B"/>
                </a:solidFill>
                <a:latin typeface="Fraunces"/>
                <a:ea typeface="Fraunces"/>
                <a:cs typeface="Fraunces"/>
                <a:sym typeface="Fraunces"/>
              </a:rPr>
              <a:t>balsta</a:t>
            </a:r>
            <a:r>
              <a:rPr lang="en-US" sz="5399" spc="-107" dirty="0">
                <a:solidFill>
                  <a:srgbClr val="36211B"/>
                </a:solidFill>
                <a:latin typeface="Fraunces"/>
                <a:ea typeface="Fraunces"/>
                <a:cs typeface="Fraunces"/>
                <a:sym typeface="Fraunces"/>
              </a:rPr>
              <a:t> </a:t>
            </a:r>
            <a:r>
              <a:rPr lang="en-US" sz="5399" spc="-107" dirty="0" err="1">
                <a:solidFill>
                  <a:srgbClr val="36211B"/>
                </a:solidFill>
                <a:latin typeface="Fraunces"/>
                <a:ea typeface="Fraunces"/>
                <a:cs typeface="Fraunces"/>
                <a:sym typeface="Fraunces"/>
              </a:rPr>
              <a:t>pasākumi</a:t>
            </a:r>
            <a:endParaRPr lang="en-US" sz="5399" spc="-107" dirty="0">
              <a:solidFill>
                <a:srgbClr val="36211B"/>
              </a:solidFill>
              <a:latin typeface="Fraunces"/>
              <a:ea typeface="Fraunces"/>
              <a:cs typeface="Fraunces"/>
              <a:sym typeface="Fraunce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E8E6E3"/>
        </a:solidFill>
        <a:effectLst/>
      </p:bgPr>
    </p:bg>
    <p:spTree>
      <p:nvGrpSpPr>
        <p:cNvPr id="1" name=""/>
        <p:cNvGrpSpPr/>
        <p:nvPr/>
      </p:nvGrpSpPr>
      <p:grpSpPr>
        <a:xfrm>
          <a:off x="0" y="0"/>
          <a:ext cx="0" cy="0"/>
          <a:chOff x="0" y="0"/>
          <a:chExt cx="0" cy="0"/>
        </a:xfrm>
      </p:grpSpPr>
      <p:sp>
        <p:nvSpPr>
          <p:cNvPr id="2" name="Freeform 2"/>
          <p:cNvSpPr/>
          <p:nvPr/>
        </p:nvSpPr>
        <p:spPr>
          <a:xfrm>
            <a:off x="0" y="0"/>
            <a:ext cx="18288000" cy="376223"/>
          </a:xfrm>
          <a:custGeom>
            <a:avLst/>
            <a:gdLst/>
            <a:ahLst/>
            <a:cxnLst/>
            <a:rect l="l" t="t" r="r" b="b"/>
            <a:pathLst>
              <a:path w="18288000" h="376223">
                <a:moveTo>
                  <a:pt x="0" y="0"/>
                </a:moveTo>
                <a:lnTo>
                  <a:pt x="18288000" y="0"/>
                </a:lnTo>
                <a:lnTo>
                  <a:pt x="18288000" y="376223"/>
                </a:lnTo>
                <a:lnTo>
                  <a:pt x="0" y="376223"/>
                </a:lnTo>
                <a:lnTo>
                  <a:pt x="0" y="0"/>
                </a:lnTo>
                <a:close/>
              </a:path>
            </a:pathLst>
          </a:custGeom>
          <a:blipFill>
            <a:blip r:embed="rId2"/>
            <a:stretch>
              <a:fillRect t="-1531929" b="-1102351"/>
            </a:stretch>
          </a:blipFill>
        </p:spPr>
        <p:txBody>
          <a:bodyPr/>
          <a:lstStyle/>
          <a:p>
            <a:endParaRPr lang="lv-LV"/>
          </a:p>
        </p:txBody>
      </p:sp>
      <p:sp>
        <p:nvSpPr>
          <p:cNvPr id="3" name="Freeform 3"/>
          <p:cNvSpPr/>
          <p:nvPr/>
        </p:nvSpPr>
        <p:spPr>
          <a:xfrm>
            <a:off x="16388646" y="436897"/>
            <a:ext cx="1741308" cy="896602"/>
          </a:xfrm>
          <a:custGeom>
            <a:avLst/>
            <a:gdLst/>
            <a:ahLst/>
            <a:cxnLst/>
            <a:rect l="l" t="t" r="r" b="b"/>
            <a:pathLst>
              <a:path w="1741308" h="896602">
                <a:moveTo>
                  <a:pt x="0" y="0"/>
                </a:moveTo>
                <a:lnTo>
                  <a:pt x="1741308" y="0"/>
                </a:lnTo>
                <a:lnTo>
                  <a:pt x="1741308" y="896602"/>
                </a:lnTo>
                <a:lnTo>
                  <a:pt x="0" y="896602"/>
                </a:lnTo>
                <a:lnTo>
                  <a:pt x="0" y="0"/>
                </a:lnTo>
                <a:close/>
              </a:path>
            </a:pathLst>
          </a:custGeom>
          <a:blipFill>
            <a:blip r:embed="rId3"/>
            <a:stretch>
              <a:fillRect b="-2901"/>
            </a:stretch>
          </a:blipFill>
        </p:spPr>
        <p:txBody>
          <a:bodyPr/>
          <a:lstStyle/>
          <a:p>
            <a:endParaRPr lang="lv-LV"/>
          </a:p>
        </p:txBody>
      </p:sp>
      <p:sp>
        <p:nvSpPr>
          <p:cNvPr id="4" name="TextBox 4"/>
          <p:cNvSpPr txBox="1"/>
          <p:nvPr/>
        </p:nvSpPr>
        <p:spPr>
          <a:xfrm>
            <a:off x="1875581" y="780423"/>
            <a:ext cx="13396168" cy="1837056"/>
          </a:xfrm>
          <a:prstGeom prst="rect">
            <a:avLst/>
          </a:prstGeom>
        </p:spPr>
        <p:txBody>
          <a:bodyPr lIns="0" tIns="0" rIns="0" bIns="0" rtlCol="0" anchor="t">
            <a:spAutoFit/>
          </a:bodyPr>
          <a:lstStyle/>
          <a:p>
            <a:pPr algn="l">
              <a:lnSpc>
                <a:spcPts val="7419"/>
              </a:lnSpc>
            </a:pPr>
            <a:r>
              <a:rPr lang="en-US" sz="5299" spc="-105" dirty="0">
                <a:solidFill>
                  <a:srgbClr val="36211B"/>
                </a:solidFill>
                <a:latin typeface="Fraunces"/>
                <a:ea typeface="Fraunces"/>
                <a:cs typeface="Fraunces"/>
                <a:sym typeface="Fraunces"/>
              </a:rPr>
              <a:t>    </a:t>
            </a:r>
            <a:r>
              <a:rPr lang="en-US" sz="5299" spc="-105" dirty="0" err="1">
                <a:solidFill>
                  <a:srgbClr val="36211B"/>
                </a:solidFill>
                <a:latin typeface="Fraunces"/>
                <a:ea typeface="Fraunces"/>
                <a:cs typeface="Fraunces"/>
                <a:sym typeface="Fraunces"/>
              </a:rPr>
              <a:t>Īslaicīgās</a:t>
            </a:r>
            <a:r>
              <a:rPr lang="en-US" sz="5299" spc="-105" dirty="0">
                <a:solidFill>
                  <a:srgbClr val="36211B"/>
                </a:solidFill>
                <a:latin typeface="Fraunces"/>
                <a:ea typeface="Fraunces"/>
                <a:cs typeface="Fraunces"/>
                <a:sym typeface="Fraunces"/>
              </a:rPr>
              <a:t> un </a:t>
            </a:r>
            <a:r>
              <a:rPr lang="en-US" sz="5299" spc="-105" dirty="0" err="1">
                <a:solidFill>
                  <a:srgbClr val="36211B"/>
                </a:solidFill>
                <a:latin typeface="Fraunces"/>
                <a:ea typeface="Fraunces"/>
                <a:cs typeface="Fraunces"/>
                <a:sym typeface="Fraunces"/>
              </a:rPr>
              <a:t>ilglaicīgās</a:t>
            </a:r>
            <a:r>
              <a:rPr lang="en-US" sz="5299" spc="-105" dirty="0">
                <a:solidFill>
                  <a:srgbClr val="36211B"/>
                </a:solidFill>
                <a:latin typeface="Fraunces"/>
                <a:ea typeface="Fraunces"/>
                <a:cs typeface="Fraunces"/>
                <a:sym typeface="Fraunces"/>
              </a:rPr>
              <a:t> </a:t>
            </a:r>
            <a:r>
              <a:rPr lang="en-US" sz="5299" spc="-105" dirty="0" err="1">
                <a:solidFill>
                  <a:srgbClr val="36211B"/>
                </a:solidFill>
                <a:latin typeface="Fraunces"/>
                <a:ea typeface="Fraunces"/>
                <a:cs typeface="Fraunces"/>
                <a:sym typeface="Fraunces"/>
              </a:rPr>
              <a:t>atmiņas</a:t>
            </a:r>
            <a:r>
              <a:rPr lang="en-US" sz="5299" spc="-105" dirty="0">
                <a:solidFill>
                  <a:srgbClr val="36211B"/>
                </a:solidFill>
                <a:latin typeface="Fraunces"/>
                <a:ea typeface="Fraunces"/>
                <a:cs typeface="Fraunces"/>
                <a:sym typeface="Fraunces"/>
              </a:rPr>
              <a:t> </a:t>
            </a:r>
            <a:r>
              <a:rPr lang="en-US" sz="5299" spc="-105" dirty="0" err="1">
                <a:solidFill>
                  <a:srgbClr val="36211B"/>
                </a:solidFill>
                <a:latin typeface="Fraunces"/>
                <a:ea typeface="Fraunces"/>
                <a:cs typeface="Fraunces"/>
                <a:sym typeface="Fraunces"/>
              </a:rPr>
              <a:t>grūtības</a:t>
            </a:r>
            <a:r>
              <a:rPr lang="en-US" sz="5299" spc="-105" dirty="0">
                <a:solidFill>
                  <a:srgbClr val="36211B"/>
                </a:solidFill>
                <a:latin typeface="Fraunces"/>
                <a:ea typeface="Fraunces"/>
                <a:cs typeface="Fraunces"/>
                <a:sym typeface="Fraunces"/>
              </a:rPr>
              <a:t> I</a:t>
            </a:r>
          </a:p>
          <a:p>
            <a:pPr algn="l">
              <a:lnSpc>
                <a:spcPts val="7419"/>
              </a:lnSpc>
            </a:pPr>
            <a:endParaRPr lang="en-US" sz="5299" spc="-105" dirty="0">
              <a:solidFill>
                <a:srgbClr val="36211B"/>
              </a:solidFill>
              <a:latin typeface="Fraunces"/>
              <a:ea typeface="Fraunces"/>
              <a:cs typeface="Fraunces"/>
              <a:sym typeface="Fraunces"/>
            </a:endParaRPr>
          </a:p>
        </p:txBody>
      </p:sp>
      <p:sp>
        <p:nvSpPr>
          <p:cNvPr id="5" name="TextBox 5"/>
          <p:cNvSpPr txBox="1"/>
          <p:nvPr/>
        </p:nvSpPr>
        <p:spPr>
          <a:xfrm>
            <a:off x="0" y="2037646"/>
            <a:ext cx="17571409" cy="7848302"/>
          </a:xfrm>
          <a:prstGeom prst="rect">
            <a:avLst/>
          </a:prstGeom>
        </p:spPr>
        <p:txBody>
          <a:bodyPr lIns="0" tIns="0" rIns="0" bIns="0" rtlCol="0" anchor="t">
            <a:spAutoFit/>
          </a:bodyPr>
          <a:lstStyle/>
          <a:p>
            <a:pPr marL="798829" lvl="1" indent="-399415" algn="just">
              <a:lnSpc>
                <a:spcPts val="4106"/>
              </a:lnSpc>
              <a:buFont typeface="Arial"/>
              <a:buChar char="•"/>
            </a:pPr>
            <a:r>
              <a:rPr lang="en-US" sz="3699" spc="-73" dirty="0" err="1">
                <a:solidFill>
                  <a:srgbClr val="36211B"/>
                </a:solidFill>
                <a:latin typeface="Fraunces"/>
                <a:ea typeface="Fraunces"/>
                <a:cs typeface="Fraunces"/>
                <a:sym typeface="Fraunces"/>
              </a:rPr>
              <a:t>Snie</a:t>
            </a:r>
            <a:r>
              <a:rPr lang="lv-LV" sz="3699" spc="-73" dirty="0" err="1">
                <a:solidFill>
                  <a:srgbClr val="36211B"/>
                </a:solidFill>
                <a:latin typeface="Fraunces"/>
                <a:ea typeface="Fraunces"/>
                <a:cs typeface="Fraunces"/>
                <a:sym typeface="Fraunces"/>
              </a:rPr>
              <a:t>gt</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īsas</a:t>
            </a:r>
            <a:r>
              <a:rPr lang="en-US" sz="3699" spc="-73" dirty="0">
                <a:solidFill>
                  <a:srgbClr val="36211B"/>
                </a:solidFill>
                <a:latin typeface="Fraunces"/>
                <a:ea typeface="Fraunces"/>
                <a:cs typeface="Fraunces"/>
                <a:sym typeface="Fraunces"/>
              </a:rPr>
              <a:t> un </a:t>
            </a:r>
            <a:r>
              <a:rPr lang="en-US" sz="3699" spc="-73" dirty="0" err="1">
                <a:solidFill>
                  <a:srgbClr val="36211B"/>
                </a:solidFill>
                <a:latin typeface="Fraunces"/>
                <a:ea typeface="Fraunces"/>
                <a:cs typeface="Fraunces"/>
                <a:sym typeface="Fraunces"/>
              </a:rPr>
              <a:t>izglītojamajam</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saprotamas</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norādes</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garākas</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mutvārdu</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instrukcijas</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dalīt</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nelielās</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daļās</a:t>
            </a:r>
            <a:r>
              <a:rPr lang="en-US" sz="3699" spc="-73" dirty="0">
                <a:solidFill>
                  <a:srgbClr val="36211B"/>
                </a:solidFill>
                <a:latin typeface="Fraunces"/>
                <a:ea typeface="Fraunces"/>
                <a:cs typeface="Fraunces"/>
                <a:sym typeface="Fraunces"/>
              </a:rPr>
              <a:t> un </a:t>
            </a:r>
            <a:r>
              <a:rPr lang="en-US" sz="3699" spc="-73" dirty="0" err="1">
                <a:solidFill>
                  <a:srgbClr val="36211B"/>
                </a:solidFill>
                <a:latin typeface="Fraunces"/>
                <a:ea typeface="Fraunces"/>
                <a:cs typeface="Fraunces"/>
                <a:sym typeface="Fraunces"/>
              </a:rPr>
              <a:t>atkārtot</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nepieciešamības</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gadījumā</a:t>
            </a:r>
            <a:r>
              <a:rPr lang="en-US" sz="3699" spc="-73" dirty="0">
                <a:solidFill>
                  <a:srgbClr val="36211B"/>
                </a:solidFill>
                <a:latin typeface="Fraunces"/>
                <a:ea typeface="Fraunces"/>
                <a:cs typeface="Fraunces"/>
                <a:sym typeface="Fraunces"/>
              </a:rPr>
              <a:t>.</a:t>
            </a:r>
          </a:p>
          <a:p>
            <a:pPr algn="just">
              <a:lnSpc>
                <a:spcPts val="1998"/>
              </a:lnSpc>
            </a:pPr>
            <a:endParaRPr lang="en-US" sz="3699" spc="-73" dirty="0">
              <a:solidFill>
                <a:srgbClr val="36211B"/>
              </a:solidFill>
              <a:latin typeface="Fraunces"/>
              <a:ea typeface="Fraunces"/>
              <a:cs typeface="Fraunces"/>
              <a:sym typeface="Fraunces"/>
            </a:endParaRPr>
          </a:p>
          <a:p>
            <a:pPr marL="798829" lvl="1" indent="-399415" algn="just">
              <a:lnSpc>
                <a:spcPts val="4106"/>
              </a:lnSpc>
              <a:buFont typeface="Arial"/>
              <a:buChar char="•"/>
            </a:pPr>
            <a:r>
              <a:rPr lang="en-US" sz="3699" spc="-73" dirty="0" err="1">
                <a:solidFill>
                  <a:srgbClr val="36211B"/>
                </a:solidFill>
                <a:latin typeface="Fraunces"/>
                <a:ea typeface="Fraunces"/>
                <a:cs typeface="Fraunces"/>
                <a:sym typeface="Fraunces"/>
              </a:rPr>
              <a:t>Samazināt</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vienlaikus</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doto</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instrukciju</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skaitu</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Nodrošināt</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biežu</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atkārtošanu</a:t>
            </a:r>
            <a:r>
              <a:rPr lang="en-US" sz="3699" spc="-73" dirty="0">
                <a:solidFill>
                  <a:srgbClr val="36211B"/>
                </a:solidFill>
                <a:latin typeface="Fraunces"/>
                <a:ea typeface="Fraunces"/>
                <a:cs typeface="Fraunces"/>
                <a:sym typeface="Fraunces"/>
              </a:rPr>
              <a:t> un </a:t>
            </a:r>
            <a:r>
              <a:rPr lang="en-US" sz="3699" spc="-73" dirty="0" err="1">
                <a:solidFill>
                  <a:srgbClr val="36211B"/>
                </a:solidFill>
                <a:latin typeface="Fraunces"/>
                <a:ea typeface="Fraunces"/>
                <a:cs typeface="Fraunces"/>
                <a:sym typeface="Fraunces"/>
              </a:rPr>
              <a:t>pārskatu</a:t>
            </a:r>
            <a:r>
              <a:rPr lang="en-US" sz="3699" spc="-73" dirty="0">
                <a:solidFill>
                  <a:srgbClr val="36211B"/>
                </a:solidFill>
                <a:latin typeface="Fraunces"/>
                <a:ea typeface="Fraunces"/>
                <a:cs typeface="Fraunces"/>
                <a:sym typeface="Fraunces"/>
              </a:rPr>
              <a:t>.</a:t>
            </a:r>
          </a:p>
          <a:p>
            <a:pPr algn="just">
              <a:lnSpc>
                <a:spcPts val="1998"/>
              </a:lnSpc>
            </a:pPr>
            <a:endParaRPr lang="en-US" sz="3699" spc="-73" dirty="0">
              <a:solidFill>
                <a:srgbClr val="36211B"/>
              </a:solidFill>
              <a:latin typeface="Fraunces"/>
              <a:ea typeface="Fraunces"/>
              <a:cs typeface="Fraunces"/>
              <a:sym typeface="Fraunces"/>
            </a:endParaRPr>
          </a:p>
          <a:p>
            <a:pPr marL="798829" lvl="1" indent="-399415" algn="just">
              <a:lnSpc>
                <a:spcPts val="4106"/>
              </a:lnSpc>
              <a:buFont typeface="Arial"/>
              <a:buChar char="•"/>
            </a:pPr>
            <a:r>
              <a:rPr lang="en-US" sz="3699" spc="-73" dirty="0" err="1">
                <a:solidFill>
                  <a:srgbClr val="36211B"/>
                </a:solidFill>
                <a:latin typeface="Fraunces"/>
                <a:ea typeface="Fraunces"/>
                <a:cs typeface="Fraunces"/>
                <a:sym typeface="Fraunces"/>
              </a:rPr>
              <a:t>Lūgt</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izglītojamajam</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atkārtot</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vai</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pārfrāzēt</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norādījumus</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lai</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veicinātu</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informācijas</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saglabāšanu</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atmiņā</a:t>
            </a:r>
            <a:r>
              <a:rPr lang="en-US" sz="3699" spc="-73" dirty="0">
                <a:solidFill>
                  <a:srgbClr val="36211B"/>
                </a:solidFill>
                <a:latin typeface="Fraunces"/>
                <a:ea typeface="Fraunces"/>
                <a:cs typeface="Fraunces"/>
                <a:sym typeface="Fraunces"/>
              </a:rPr>
              <a:t>.</a:t>
            </a:r>
          </a:p>
          <a:p>
            <a:pPr algn="just">
              <a:lnSpc>
                <a:spcPts val="1998"/>
              </a:lnSpc>
            </a:pPr>
            <a:endParaRPr lang="en-US" sz="3699" spc="-73" dirty="0">
              <a:solidFill>
                <a:srgbClr val="36211B"/>
              </a:solidFill>
              <a:latin typeface="Fraunces"/>
              <a:ea typeface="Fraunces"/>
              <a:cs typeface="Fraunces"/>
              <a:sym typeface="Fraunces"/>
            </a:endParaRPr>
          </a:p>
          <a:p>
            <a:pPr marL="798829" lvl="1" indent="-399415" algn="just">
              <a:lnSpc>
                <a:spcPts val="4106"/>
              </a:lnSpc>
              <a:buFont typeface="Arial"/>
              <a:buChar char="•"/>
            </a:pPr>
            <a:r>
              <a:rPr lang="en-US" sz="3699" spc="-73" dirty="0" err="1">
                <a:solidFill>
                  <a:srgbClr val="36211B"/>
                </a:solidFill>
                <a:latin typeface="Fraunces"/>
                <a:ea typeface="Fraunces"/>
                <a:cs typeface="Fraunces"/>
                <a:sym typeface="Fraunces"/>
              </a:rPr>
              <a:t>Sniedzot</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mutvārdu</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norādījumus</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uzturēt</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ar</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izglītojamo</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acu</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kontaktu</a:t>
            </a:r>
            <a:r>
              <a:rPr lang="en-US" sz="3699" spc="-73" dirty="0">
                <a:solidFill>
                  <a:srgbClr val="36211B"/>
                </a:solidFill>
                <a:latin typeface="Fraunces"/>
                <a:ea typeface="Fraunces"/>
                <a:cs typeface="Fraunces"/>
                <a:sym typeface="Fraunces"/>
              </a:rPr>
              <a:t>.</a:t>
            </a:r>
          </a:p>
          <a:p>
            <a:pPr algn="just">
              <a:lnSpc>
                <a:spcPts val="1998"/>
              </a:lnSpc>
            </a:pPr>
            <a:endParaRPr lang="en-US" sz="3699" spc="-73" dirty="0">
              <a:solidFill>
                <a:srgbClr val="36211B"/>
              </a:solidFill>
              <a:latin typeface="Fraunces"/>
              <a:ea typeface="Fraunces"/>
              <a:cs typeface="Fraunces"/>
              <a:sym typeface="Fraunces"/>
            </a:endParaRPr>
          </a:p>
          <a:p>
            <a:pPr marL="798829" lvl="1" indent="-399415" algn="just">
              <a:lnSpc>
                <a:spcPts val="4106"/>
              </a:lnSpc>
              <a:buFont typeface="Arial"/>
              <a:buChar char="•"/>
            </a:pPr>
            <a:r>
              <a:rPr lang="en-US" sz="3699" spc="-73" dirty="0" err="1">
                <a:solidFill>
                  <a:srgbClr val="36211B"/>
                </a:solidFill>
                <a:latin typeface="Fraunces"/>
                <a:ea typeface="Fraunces"/>
                <a:cs typeface="Fraunces"/>
                <a:sym typeface="Fraunces"/>
              </a:rPr>
              <a:t>Sniegt</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instrukcijas</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vai</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paskaidrojumus</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tikai</a:t>
            </a:r>
            <a:r>
              <a:rPr lang="en-US" sz="3699" spc="-73" dirty="0">
                <a:solidFill>
                  <a:srgbClr val="36211B"/>
                </a:solidFill>
                <a:latin typeface="Fraunces"/>
                <a:ea typeface="Fraunces"/>
                <a:cs typeface="Fraunces"/>
                <a:sym typeface="Fraunces"/>
              </a:rPr>
              <a:t> tad, </a:t>
            </a:r>
            <a:r>
              <a:rPr lang="en-US" sz="3699" spc="-73" dirty="0" err="1">
                <a:solidFill>
                  <a:srgbClr val="36211B"/>
                </a:solidFill>
                <a:latin typeface="Fraunces"/>
                <a:ea typeface="Fraunces"/>
                <a:cs typeface="Fraunces"/>
                <a:sym typeface="Fraunces"/>
              </a:rPr>
              <a:t>kad</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izglītojamais</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koncentrējas</a:t>
            </a:r>
            <a:r>
              <a:rPr lang="en-US" sz="3699" spc="-73" dirty="0">
                <a:solidFill>
                  <a:srgbClr val="36211B"/>
                </a:solidFill>
                <a:latin typeface="Fraunces"/>
                <a:ea typeface="Fraunces"/>
                <a:cs typeface="Fraunces"/>
                <a:sym typeface="Fraunces"/>
              </a:rPr>
              <a:t> to </a:t>
            </a:r>
            <a:r>
              <a:rPr lang="en-US" sz="3699" spc="-73" dirty="0" err="1">
                <a:solidFill>
                  <a:srgbClr val="36211B"/>
                </a:solidFill>
                <a:latin typeface="Fraunces"/>
                <a:ea typeface="Fraunces"/>
                <a:cs typeface="Fraunces"/>
                <a:sym typeface="Fraunces"/>
              </a:rPr>
              <a:t>uztveršanai</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piemēram</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nesniegt</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instrukcijas</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kad</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izglītojamais</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raksta</a:t>
            </a:r>
            <a:r>
              <a:rPr lang="en-US" sz="3699" spc="-73" dirty="0">
                <a:solidFill>
                  <a:srgbClr val="36211B"/>
                </a:solidFill>
                <a:latin typeface="Fraunces"/>
                <a:ea typeface="Fraunces"/>
                <a:cs typeface="Fraunces"/>
                <a:sym typeface="Fraunces"/>
              </a:rPr>
              <a:t>).</a:t>
            </a:r>
          </a:p>
          <a:p>
            <a:pPr algn="just">
              <a:lnSpc>
                <a:spcPts val="1998"/>
              </a:lnSpc>
            </a:pPr>
            <a:endParaRPr lang="en-US" sz="3699" spc="-73" dirty="0">
              <a:solidFill>
                <a:srgbClr val="36211B"/>
              </a:solidFill>
              <a:latin typeface="Fraunces"/>
              <a:ea typeface="Fraunces"/>
              <a:cs typeface="Fraunces"/>
              <a:sym typeface="Fraunces"/>
            </a:endParaRPr>
          </a:p>
          <a:p>
            <a:pPr marL="798829" lvl="1" indent="-399415" algn="just">
              <a:lnSpc>
                <a:spcPts val="4106"/>
              </a:lnSpc>
              <a:buFont typeface="Arial"/>
              <a:buChar char="•"/>
            </a:pPr>
            <a:r>
              <a:rPr lang="en-US" sz="3699" spc="-73" dirty="0" err="1">
                <a:solidFill>
                  <a:srgbClr val="36211B"/>
                </a:solidFill>
                <a:latin typeface="Fraunces"/>
                <a:ea typeface="Fraunces"/>
                <a:cs typeface="Fraunces"/>
                <a:sym typeface="Fraunces"/>
              </a:rPr>
              <a:t>Nodrošināt</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lai</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mutvārdu</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instrukcijas</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tiktu</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dublētas</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ar</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rakstveida</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instrukcijām</a:t>
            </a:r>
            <a:r>
              <a:rPr lang="en-US" sz="3699" spc="-73" dirty="0">
                <a:solidFill>
                  <a:srgbClr val="36211B"/>
                </a:solidFill>
                <a:latin typeface="Fraunces"/>
                <a:ea typeface="Fraunces"/>
                <a:cs typeface="Fraunces"/>
                <a:sym typeface="Fraunces"/>
              </a:rPr>
              <a:t>.</a:t>
            </a:r>
          </a:p>
          <a:p>
            <a:pPr algn="just">
              <a:lnSpc>
                <a:spcPts val="1998"/>
              </a:lnSpc>
            </a:pPr>
            <a:endParaRPr lang="en-US" sz="3699" spc="-73" dirty="0">
              <a:solidFill>
                <a:srgbClr val="36211B"/>
              </a:solidFill>
              <a:latin typeface="Fraunces"/>
              <a:ea typeface="Fraunces"/>
              <a:cs typeface="Fraunces"/>
              <a:sym typeface="Fraunces"/>
            </a:endParaRPr>
          </a:p>
          <a:p>
            <a:pPr marL="798829" lvl="1" indent="-399415" algn="just">
              <a:lnSpc>
                <a:spcPts val="4106"/>
              </a:lnSpc>
              <a:buFont typeface="Arial"/>
              <a:buChar char="•"/>
            </a:pPr>
            <a:r>
              <a:rPr lang="en-US" sz="3699" spc="-73" dirty="0" err="1">
                <a:solidFill>
                  <a:srgbClr val="36211B"/>
                </a:solidFill>
                <a:latin typeface="Fraunces"/>
                <a:ea typeface="Fraunces"/>
                <a:cs typeface="Fraunces"/>
                <a:sym typeface="Fraunces"/>
              </a:rPr>
              <a:t>Pasniegt</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jauno</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informāciju</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pakāpeniski</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lai</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izglītojamajam</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ir</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laiks</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nostiprināt</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zināmo</a:t>
            </a:r>
            <a:r>
              <a:rPr lang="en-US" sz="3699" spc="-73" dirty="0">
                <a:solidFill>
                  <a:srgbClr val="36211B"/>
                </a:solidFill>
                <a:latin typeface="Fraunces"/>
                <a:ea typeface="Fraunces"/>
                <a:cs typeface="Fraunces"/>
                <a:sym typeface="Fraunces"/>
              </a:rPr>
              <a:t> un </a:t>
            </a:r>
            <a:r>
              <a:rPr lang="en-US" sz="3699" spc="-73" dirty="0" err="1">
                <a:solidFill>
                  <a:srgbClr val="36211B"/>
                </a:solidFill>
                <a:latin typeface="Fraunces"/>
                <a:ea typeface="Fraunces"/>
                <a:cs typeface="Fraunces"/>
                <a:sym typeface="Fraunces"/>
              </a:rPr>
              <a:t>integrēt</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jauno</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informāciju</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ilglaicīgajā</a:t>
            </a:r>
            <a:r>
              <a:rPr lang="en-US" sz="3699" spc="-73" dirty="0">
                <a:solidFill>
                  <a:srgbClr val="36211B"/>
                </a:solidFill>
                <a:latin typeface="Fraunces"/>
                <a:ea typeface="Fraunces"/>
                <a:cs typeface="Fraunces"/>
                <a:sym typeface="Fraunces"/>
              </a:rPr>
              <a:t> </a:t>
            </a:r>
            <a:r>
              <a:rPr lang="en-US" sz="3699" spc="-73" dirty="0" err="1">
                <a:solidFill>
                  <a:srgbClr val="36211B"/>
                </a:solidFill>
                <a:latin typeface="Fraunces"/>
                <a:ea typeface="Fraunces"/>
                <a:cs typeface="Fraunces"/>
                <a:sym typeface="Fraunces"/>
              </a:rPr>
              <a:t>atmiņā</a:t>
            </a:r>
            <a:r>
              <a:rPr lang="en-US" sz="3699" spc="-73" dirty="0">
                <a:solidFill>
                  <a:srgbClr val="36211B"/>
                </a:solidFill>
                <a:latin typeface="Fraunces"/>
                <a:ea typeface="Fraunces"/>
                <a:cs typeface="Fraunces"/>
                <a:sym typeface="Fraunces"/>
              </a:rPr>
              <a:t>.</a:t>
            </a:r>
          </a:p>
        </p:txBody>
      </p:sp>
      <p:sp>
        <p:nvSpPr>
          <p:cNvPr id="6" name="TextBox 5">
            <a:extLst>
              <a:ext uri="{FF2B5EF4-FFF2-40B4-BE49-F238E27FC236}">
                <a16:creationId xmlns:a16="http://schemas.microsoft.com/office/drawing/2014/main" id="{CB2F2F85-B834-BE03-4DC2-11A3E2DB8FC0}"/>
              </a:ext>
            </a:extLst>
          </p:cNvPr>
          <p:cNvSpPr txBox="1"/>
          <p:nvPr/>
        </p:nvSpPr>
        <p:spPr>
          <a:xfrm>
            <a:off x="16403394" y="9715500"/>
            <a:ext cx="1447800" cy="369332"/>
          </a:xfrm>
          <a:prstGeom prst="rect">
            <a:avLst/>
          </a:prstGeom>
          <a:noFill/>
        </p:spPr>
        <p:txBody>
          <a:bodyPr wrap="square" rtlCol="0">
            <a:spAutoFit/>
          </a:bodyPr>
          <a:lstStyle/>
          <a:p>
            <a:r>
              <a:rPr lang="lv-LV" dirty="0">
                <a:latin typeface="Fraunces" panose="020B0604020202020204" charset="-70"/>
                <a:hlinkClick r:id="rId4" action="ppaction://hlinksldjump"/>
              </a:rPr>
              <a:t>Atpakaļ</a:t>
            </a:r>
            <a:endParaRPr lang="lv-LV" dirty="0">
              <a:latin typeface="Fraunces" panose="020B0604020202020204" charset="-7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E8E6E3"/>
        </a:solidFill>
        <a:effectLst/>
      </p:bgPr>
    </p:bg>
    <p:spTree>
      <p:nvGrpSpPr>
        <p:cNvPr id="1" name=""/>
        <p:cNvGrpSpPr/>
        <p:nvPr/>
      </p:nvGrpSpPr>
      <p:grpSpPr>
        <a:xfrm>
          <a:off x="0" y="0"/>
          <a:ext cx="0" cy="0"/>
          <a:chOff x="0" y="0"/>
          <a:chExt cx="0" cy="0"/>
        </a:xfrm>
      </p:grpSpPr>
      <p:sp>
        <p:nvSpPr>
          <p:cNvPr id="2" name="Freeform 2"/>
          <p:cNvSpPr/>
          <p:nvPr/>
        </p:nvSpPr>
        <p:spPr>
          <a:xfrm>
            <a:off x="0" y="0"/>
            <a:ext cx="18288000" cy="376223"/>
          </a:xfrm>
          <a:custGeom>
            <a:avLst/>
            <a:gdLst/>
            <a:ahLst/>
            <a:cxnLst/>
            <a:rect l="l" t="t" r="r" b="b"/>
            <a:pathLst>
              <a:path w="18288000" h="376223">
                <a:moveTo>
                  <a:pt x="0" y="0"/>
                </a:moveTo>
                <a:lnTo>
                  <a:pt x="18288000" y="0"/>
                </a:lnTo>
                <a:lnTo>
                  <a:pt x="18288000" y="376223"/>
                </a:lnTo>
                <a:lnTo>
                  <a:pt x="0" y="376223"/>
                </a:lnTo>
                <a:lnTo>
                  <a:pt x="0" y="0"/>
                </a:lnTo>
                <a:close/>
              </a:path>
            </a:pathLst>
          </a:custGeom>
          <a:blipFill>
            <a:blip r:embed="rId2"/>
            <a:stretch>
              <a:fillRect t="-1531929" b="-1102351"/>
            </a:stretch>
          </a:blipFill>
        </p:spPr>
        <p:txBody>
          <a:bodyPr/>
          <a:lstStyle/>
          <a:p>
            <a:endParaRPr lang="lv-LV"/>
          </a:p>
        </p:txBody>
      </p:sp>
      <p:sp>
        <p:nvSpPr>
          <p:cNvPr id="3" name="Freeform 3"/>
          <p:cNvSpPr/>
          <p:nvPr/>
        </p:nvSpPr>
        <p:spPr>
          <a:xfrm>
            <a:off x="16388646" y="436897"/>
            <a:ext cx="1741308" cy="896602"/>
          </a:xfrm>
          <a:custGeom>
            <a:avLst/>
            <a:gdLst/>
            <a:ahLst/>
            <a:cxnLst/>
            <a:rect l="l" t="t" r="r" b="b"/>
            <a:pathLst>
              <a:path w="1741308" h="896602">
                <a:moveTo>
                  <a:pt x="0" y="0"/>
                </a:moveTo>
                <a:lnTo>
                  <a:pt x="1741308" y="0"/>
                </a:lnTo>
                <a:lnTo>
                  <a:pt x="1741308" y="896602"/>
                </a:lnTo>
                <a:lnTo>
                  <a:pt x="0" y="896602"/>
                </a:lnTo>
                <a:lnTo>
                  <a:pt x="0" y="0"/>
                </a:lnTo>
                <a:close/>
              </a:path>
            </a:pathLst>
          </a:custGeom>
          <a:blipFill>
            <a:blip r:embed="rId3"/>
            <a:stretch>
              <a:fillRect b="-2901"/>
            </a:stretch>
          </a:blipFill>
        </p:spPr>
        <p:txBody>
          <a:bodyPr/>
          <a:lstStyle/>
          <a:p>
            <a:endParaRPr lang="lv-LV"/>
          </a:p>
        </p:txBody>
      </p:sp>
      <p:sp>
        <p:nvSpPr>
          <p:cNvPr id="4" name="TextBox 4"/>
          <p:cNvSpPr txBox="1"/>
          <p:nvPr/>
        </p:nvSpPr>
        <p:spPr>
          <a:xfrm>
            <a:off x="1729701" y="780423"/>
            <a:ext cx="14828598" cy="1837056"/>
          </a:xfrm>
          <a:prstGeom prst="rect">
            <a:avLst/>
          </a:prstGeom>
        </p:spPr>
        <p:txBody>
          <a:bodyPr lIns="0" tIns="0" rIns="0" bIns="0" rtlCol="0" anchor="t">
            <a:spAutoFit/>
          </a:bodyPr>
          <a:lstStyle/>
          <a:p>
            <a:pPr algn="l">
              <a:lnSpc>
                <a:spcPts val="7419"/>
              </a:lnSpc>
            </a:pPr>
            <a:r>
              <a:rPr lang="en-US" sz="5299" spc="-105">
                <a:solidFill>
                  <a:srgbClr val="36211B"/>
                </a:solidFill>
                <a:latin typeface="Fraunces"/>
                <a:ea typeface="Fraunces"/>
                <a:cs typeface="Fraunces"/>
                <a:sym typeface="Fraunces"/>
              </a:rPr>
              <a:t>      Īslaicīgās un ilglaicīgās atmiņas grūtības II</a:t>
            </a:r>
          </a:p>
          <a:p>
            <a:pPr algn="l">
              <a:lnSpc>
                <a:spcPts val="7419"/>
              </a:lnSpc>
            </a:pPr>
            <a:endParaRPr lang="en-US" sz="5299" spc="-105">
              <a:solidFill>
                <a:srgbClr val="36211B"/>
              </a:solidFill>
              <a:latin typeface="Fraunces"/>
              <a:ea typeface="Fraunces"/>
              <a:cs typeface="Fraunces"/>
              <a:sym typeface="Fraunces"/>
            </a:endParaRPr>
          </a:p>
        </p:txBody>
      </p:sp>
      <p:sp>
        <p:nvSpPr>
          <p:cNvPr id="5" name="TextBox 5"/>
          <p:cNvSpPr txBox="1"/>
          <p:nvPr/>
        </p:nvSpPr>
        <p:spPr>
          <a:xfrm>
            <a:off x="139890" y="1362074"/>
            <a:ext cx="17620373" cy="10491216"/>
          </a:xfrm>
          <a:prstGeom prst="rect">
            <a:avLst/>
          </a:prstGeom>
        </p:spPr>
        <p:txBody>
          <a:bodyPr lIns="0" tIns="0" rIns="0" bIns="0" rtlCol="0" anchor="t">
            <a:spAutoFit/>
          </a:bodyPr>
          <a:lstStyle/>
          <a:p>
            <a:pPr algn="just">
              <a:lnSpc>
                <a:spcPts val="4106"/>
              </a:lnSpc>
            </a:pPr>
            <a:endParaRPr/>
          </a:p>
          <a:p>
            <a:pPr algn="just">
              <a:lnSpc>
                <a:spcPts val="1998"/>
              </a:lnSpc>
            </a:pPr>
            <a:r>
              <a:rPr lang="en-US" sz="1800" spc="-36">
                <a:solidFill>
                  <a:srgbClr val="36211B"/>
                </a:solidFill>
                <a:latin typeface="Fraunces"/>
                <a:ea typeface="Fraunces"/>
                <a:cs typeface="Fraunces"/>
                <a:sym typeface="Fraunces"/>
              </a:rPr>
              <a:t> </a:t>
            </a:r>
          </a:p>
          <a:p>
            <a:pPr marL="798829" lvl="1" indent="-399415" algn="just">
              <a:lnSpc>
                <a:spcPts val="4106"/>
              </a:lnSpc>
              <a:buFont typeface="Arial"/>
              <a:buChar char="•"/>
            </a:pPr>
            <a:r>
              <a:rPr lang="en-US" sz="3699" spc="-73">
                <a:solidFill>
                  <a:srgbClr val="36211B"/>
                </a:solidFill>
                <a:latin typeface="Fraunces"/>
                <a:ea typeface="Fraunces"/>
                <a:cs typeface="Fraunces"/>
                <a:sym typeface="Fraunces"/>
              </a:rPr>
              <a:t>Lai palīdzētu izglītojamajam atcerēties darbību secību, izmantot uzskatāmus stimulmateriālus (uzrakstīt galvenos vārdus, īsus, numurētus pieturas punktus uz tāfeles).</a:t>
            </a:r>
          </a:p>
          <a:p>
            <a:pPr algn="just">
              <a:lnSpc>
                <a:spcPts val="1998"/>
              </a:lnSpc>
            </a:pPr>
            <a:endParaRPr lang="en-US" sz="3699" spc="-73">
              <a:solidFill>
                <a:srgbClr val="36211B"/>
              </a:solidFill>
              <a:latin typeface="Fraunces"/>
              <a:ea typeface="Fraunces"/>
              <a:cs typeface="Fraunces"/>
              <a:sym typeface="Fraunces"/>
            </a:endParaRPr>
          </a:p>
          <a:p>
            <a:pPr marL="798829" lvl="1" indent="-399415" algn="just">
              <a:lnSpc>
                <a:spcPts val="4106"/>
              </a:lnSpc>
              <a:buFont typeface="Arial"/>
              <a:buChar char="•"/>
            </a:pPr>
            <a:r>
              <a:rPr lang="en-US" sz="3699" spc="-73">
                <a:solidFill>
                  <a:srgbClr val="36211B"/>
                </a:solidFill>
                <a:latin typeface="Fraunces"/>
                <a:ea typeface="Fraunces"/>
                <a:cs typeface="Fraunces"/>
                <a:sym typeface="Fraunces"/>
              </a:rPr>
              <a:t>Klases telpā (un arī mājās) svarīgi nodrošināt izglītojamajam mācību vietu ar iespējami samazinātiem ārējiem stimuliem.</a:t>
            </a:r>
          </a:p>
          <a:p>
            <a:pPr algn="just">
              <a:lnSpc>
                <a:spcPts val="1998"/>
              </a:lnSpc>
            </a:pPr>
            <a:endParaRPr lang="en-US" sz="3699" spc="-73">
              <a:solidFill>
                <a:srgbClr val="36211B"/>
              </a:solidFill>
              <a:latin typeface="Fraunces"/>
              <a:ea typeface="Fraunces"/>
              <a:cs typeface="Fraunces"/>
              <a:sym typeface="Fraunces"/>
            </a:endParaRPr>
          </a:p>
          <a:p>
            <a:pPr marL="798829" lvl="1" indent="-399415" algn="just">
              <a:lnSpc>
                <a:spcPts val="4106"/>
              </a:lnSpc>
              <a:buFont typeface="Arial"/>
              <a:buChar char="•"/>
            </a:pPr>
            <a:r>
              <a:rPr lang="en-US" sz="3699" spc="-73">
                <a:solidFill>
                  <a:srgbClr val="36211B"/>
                </a:solidFill>
                <a:latin typeface="Fraunces"/>
                <a:ea typeface="Fraunces"/>
                <a:cs typeface="Fraunces"/>
                <a:sym typeface="Fraunces"/>
              </a:rPr>
              <a:t>Iepazīstināt iepriekš ar klasē veikt paredzēto uzdevumu (speciālā pedagoga nodarbībās, konsultācijās utt.).</a:t>
            </a:r>
          </a:p>
          <a:p>
            <a:pPr algn="just">
              <a:lnSpc>
                <a:spcPts val="1998"/>
              </a:lnSpc>
            </a:pPr>
            <a:endParaRPr lang="en-US" sz="3699" spc="-73">
              <a:solidFill>
                <a:srgbClr val="36211B"/>
              </a:solidFill>
              <a:latin typeface="Fraunces"/>
              <a:ea typeface="Fraunces"/>
              <a:cs typeface="Fraunces"/>
              <a:sym typeface="Fraunces"/>
            </a:endParaRPr>
          </a:p>
          <a:p>
            <a:pPr marL="798829" lvl="1" indent="-399415" algn="just">
              <a:lnSpc>
                <a:spcPts val="4106"/>
              </a:lnSpc>
              <a:buFont typeface="Arial"/>
              <a:buChar char="•"/>
            </a:pPr>
            <a:r>
              <a:rPr lang="en-US" sz="3699" spc="-73">
                <a:solidFill>
                  <a:srgbClr val="36211B"/>
                </a:solidFill>
                <a:latin typeface="Fraunces"/>
                <a:ea typeface="Fraunces"/>
                <a:cs typeface="Fraunces"/>
                <a:sym typeface="Fraunces"/>
              </a:rPr>
              <a:t>Sadalīt uzdevumus sīkākās vienībās un izskaidrot sakarības starp šīm vienībām.</a:t>
            </a:r>
          </a:p>
          <a:p>
            <a:pPr algn="just">
              <a:lnSpc>
                <a:spcPts val="1998"/>
              </a:lnSpc>
            </a:pPr>
            <a:endParaRPr lang="en-US" sz="3699" spc="-73">
              <a:solidFill>
                <a:srgbClr val="36211B"/>
              </a:solidFill>
              <a:latin typeface="Fraunces"/>
              <a:ea typeface="Fraunces"/>
              <a:cs typeface="Fraunces"/>
              <a:sym typeface="Fraunces"/>
            </a:endParaRPr>
          </a:p>
          <a:p>
            <a:pPr marL="798829" lvl="1" indent="-399415" algn="just">
              <a:lnSpc>
                <a:spcPts val="4106"/>
              </a:lnSpc>
              <a:buFont typeface="Arial"/>
              <a:buChar char="•"/>
            </a:pPr>
            <a:r>
              <a:rPr lang="en-US" sz="3699" spc="-73">
                <a:solidFill>
                  <a:srgbClr val="36211B"/>
                </a:solidFill>
                <a:latin typeface="Fraunces"/>
                <a:ea typeface="Fraunces"/>
                <a:cs typeface="Fraunces"/>
                <a:sym typeface="Fraunces"/>
              </a:rPr>
              <a:t>Ļaut izmantot datu, faktu un formulu atgādnes.</a:t>
            </a:r>
          </a:p>
          <a:p>
            <a:pPr algn="just">
              <a:lnSpc>
                <a:spcPts val="1998"/>
              </a:lnSpc>
            </a:pPr>
            <a:endParaRPr lang="en-US" sz="3699" spc="-73">
              <a:solidFill>
                <a:srgbClr val="36211B"/>
              </a:solidFill>
              <a:latin typeface="Fraunces"/>
              <a:ea typeface="Fraunces"/>
              <a:cs typeface="Fraunces"/>
              <a:sym typeface="Fraunces"/>
            </a:endParaRPr>
          </a:p>
          <a:p>
            <a:pPr marL="798829" lvl="1" indent="-399415" algn="just">
              <a:lnSpc>
                <a:spcPts val="4106"/>
              </a:lnSpc>
              <a:buFont typeface="Arial"/>
              <a:buChar char="•"/>
            </a:pPr>
            <a:r>
              <a:rPr lang="en-US" sz="3699" spc="-73">
                <a:solidFill>
                  <a:srgbClr val="36211B"/>
                </a:solidFill>
                <a:latin typeface="Fraunces"/>
                <a:ea typeface="Fraunces"/>
                <a:cs typeface="Fraunces"/>
                <a:sym typeface="Fraunces"/>
              </a:rPr>
              <a:t>Ļaut izmantot kalkulatoru.</a:t>
            </a:r>
          </a:p>
          <a:p>
            <a:pPr algn="just">
              <a:lnSpc>
                <a:spcPts val="1998"/>
              </a:lnSpc>
            </a:pPr>
            <a:endParaRPr lang="en-US" sz="3699" spc="-73">
              <a:solidFill>
                <a:srgbClr val="36211B"/>
              </a:solidFill>
              <a:latin typeface="Fraunces"/>
              <a:ea typeface="Fraunces"/>
              <a:cs typeface="Fraunces"/>
              <a:sym typeface="Fraunces"/>
            </a:endParaRPr>
          </a:p>
          <a:p>
            <a:pPr marL="798829" lvl="1" indent="-399415" algn="just">
              <a:lnSpc>
                <a:spcPts val="4106"/>
              </a:lnSpc>
              <a:buFont typeface="Arial"/>
              <a:buChar char="•"/>
            </a:pPr>
            <a:r>
              <a:rPr lang="en-US" sz="3699" spc="-73">
                <a:solidFill>
                  <a:srgbClr val="36211B"/>
                </a:solidFill>
                <a:latin typeface="Fraunces"/>
                <a:ea typeface="Fraunces"/>
                <a:cs typeface="Fraunces"/>
                <a:sym typeface="Fraunces"/>
              </a:rPr>
              <a:t>Pārbaudes darbus veidot kā testus (pareizas/ nepareizas atbildes).</a:t>
            </a:r>
          </a:p>
          <a:p>
            <a:pPr algn="just">
              <a:lnSpc>
                <a:spcPts val="4106"/>
              </a:lnSpc>
            </a:pPr>
            <a:endParaRPr lang="en-US" sz="3699" spc="-73">
              <a:solidFill>
                <a:srgbClr val="36211B"/>
              </a:solidFill>
              <a:latin typeface="Fraunces"/>
              <a:ea typeface="Fraunces"/>
              <a:cs typeface="Fraunces"/>
              <a:sym typeface="Fraunces"/>
            </a:endParaRPr>
          </a:p>
          <a:p>
            <a:pPr algn="just">
              <a:lnSpc>
                <a:spcPts val="4106"/>
              </a:lnSpc>
            </a:pPr>
            <a:endParaRPr lang="en-US" sz="3699" spc="-73">
              <a:solidFill>
                <a:srgbClr val="36211B"/>
              </a:solidFill>
              <a:latin typeface="Fraunces"/>
              <a:ea typeface="Fraunces"/>
              <a:cs typeface="Fraunces"/>
              <a:sym typeface="Fraunces"/>
            </a:endParaRPr>
          </a:p>
          <a:p>
            <a:pPr algn="just">
              <a:lnSpc>
                <a:spcPts val="4106"/>
              </a:lnSpc>
            </a:pPr>
            <a:endParaRPr lang="en-US" sz="3699" spc="-73">
              <a:solidFill>
                <a:srgbClr val="36211B"/>
              </a:solidFill>
              <a:latin typeface="Fraunces"/>
              <a:ea typeface="Fraunces"/>
              <a:cs typeface="Fraunces"/>
              <a:sym typeface="Fraunces"/>
            </a:endParaRPr>
          </a:p>
          <a:p>
            <a:pPr algn="just">
              <a:lnSpc>
                <a:spcPts val="4106"/>
              </a:lnSpc>
            </a:pPr>
            <a:endParaRPr lang="en-US" sz="3699" spc="-73">
              <a:solidFill>
                <a:srgbClr val="36211B"/>
              </a:solidFill>
              <a:latin typeface="Fraunces"/>
              <a:ea typeface="Fraunces"/>
              <a:cs typeface="Fraunces"/>
              <a:sym typeface="Fraunces"/>
            </a:endParaRPr>
          </a:p>
        </p:txBody>
      </p:sp>
      <p:sp>
        <p:nvSpPr>
          <p:cNvPr id="6" name="TextBox 5">
            <a:extLst>
              <a:ext uri="{FF2B5EF4-FFF2-40B4-BE49-F238E27FC236}">
                <a16:creationId xmlns:a16="http://schemas.microsoft.com/office/drawing/2014/main" id="{3A6CB62F-3AF4-8E2A-9F00-BA150B14AC9E}"/>
              </a:ext>
            </a:extLst>
          </p:cNvPr>
          <p:cNvSpPr txBox="1"/>
          <p:nvPr/>
        </p:nvSpPr>
        <p:spPr>
          <a:xfrm>
            <a:off x="16403394" y="9715500"/>
            <a:ext cx="1447800" cy="369332"/>
          </a:xfrm>
          <a:prstGeom prst="rect">
            <a:avLst/>
          </a:prstGeom>
          <a:noFill/>
        </p:spPr>
        <p:txBody>
          <a:bodyPr wrap="square" rtlCol="0">
            <a:spAutoFit/>
          </a:bodyPr>
          <a:lstStyle/>
          <a:p>
            <a:r>
              <a:rPr lang="lv-LV" dirty="0">
                <a:latin typeface="Fraunces" panose="020B0604020202020204" charset="-70"/>
                <a:hlinkClick r:id="rId4" action="ppaction://hlinksldjump"/>
              </a:rPr>
              <a:t>Atpakaļ</a:t>
            </a:r>
            <a:endParaRPr lang="lv-LV" dirty="0">
              <a:latin typeface="Fraunces" panose="020B0604020202020204" charset="-7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E8E6E3"/>
        </a:solidFill>
        <a:effectLst/>
      </p:bgPr>
    </p:bg>
    <p:spTree>
      <p:nvGrpSpPr>
        <p:cNvPr id="1" name=""/>
        <p:cNvGrpSpPr/>
        <p:nvPr/>
      </p:nvGrpSpPr>
      <p:grpSpPr>
        <a:xfrm>
          <a:off x="0" y="0"/>
          <a:ext cx="0" cy="0"/>
          <a:chOff x="0" y="0"/>
          <a:chExt cx="0" cy="0"/>
        </a:xfrm>
      </p:grpSpPr>
      <p:sp>
        <p:nvSpPr>
          <p:cNvPr id="2" name="Freeform 2"/>
          <p:cNvSpPr/>
          <p:nvPr/>
        </p:nvSpPr>
        <p:spPr>
          <a:xfrm>
            <a:off x="0" y="0"/>
            <a:ext cx="18288000" cy="376223"/>
          </a:xfrm>
          <a:custGeom>
            <a:avLst/>
            <a:gdLst/>
            <a:ahLst/>
            <a:cxnLst/>
            <a:rect l="l" t="t" r="r" b="b"/>
            <a:pathLst>
              <a:path w="18288000" h="376223">
                <a:moveTo>
                  <a:pt x="0" y="0"/>
                </a:moveTo>
                <a:lnTo>
                  <a:pt x="18288000" y="0"/>
                </a:lnTo>
                <a:lnTo>
                  <a:pt x="18288000" y="376223"/>
                </a:lnTo>
                <a:lnTo>
                  <a:pt x="0" y="376223"/>
                </a:lnTo>
                <a:lnTo>
                  <a:pt x="0" y="0"/>
                </a:lnTo>
                <a:close/>
              </a:path>
            </a:pathLst>
          </a:custGeom>
          <a:blipFill>
            <a:blip r:embed="rId2"/>
            <a:stretch>
              <a:fillRect t="-1531929" b="-1102351"/>
            </a:stretch>
          </a:blipFill>
        </p:spPr>
        <p:txBody>
          <a:bodyPr/>
          <a:lstStyle/>
          <a:p>
            <a:endParaRPr lang="lv-LV"/>
          </a:p>
        </p:txBody>
      </p:sp>
      <p:sp>
        <p:nvSpPr>
          <p:cNvPr id="3" name="Freeform 3"/>
          <p:cNvSpPr/>
          <p:nvPr/>
        </p:nvSpPr>
        <p:spPr>
          <a:xfrm>
            <a:off x="16388646" y="436897"/>
            <a:ext cx="1741308" cy="896602"/>
          </a:xfrm>
          <a:custGeom>
            <a:avLst/>
            <a:gdLst/>
            <a:ahLst/>
            <a:cxnLst/>
            <a:rect l="l" t="t" r="r" b="b"/>
            <a:pathLst>
              <a:path w="1741308" h="896602">
                <a:moveTo>
                  <a:pt x="0" y="0"/>
                </a:moveTo>
                <a:lnTo>
                  <a:pt x="1741308" y="0"/>
                </a:lnTo>
                <a:lnTo>
                  <a:pt x="1741308" y="896602"/>
                </a:lnTo>
                <a:lnTo>
                  <a:pt x="0" y="896602"/>
                </a:lnTo>
                <a:lnTo>
                  <a:pt x="0" y="0"/>
                </a:lnTo>
                <a:close/>
              </a:path>
            </a:pathLst>
          </a:custGeom>
          <a:blipFill>
            <a:blip r:embed="rId3"/>
            <a:stretch>
              <a:fillRect b="-2901"/>
            </a:stretch>
          </a:blipFill>
        </p:spPr>
        <p:txBody>
          <a:bodyPr/>
          <a:lstStyle/>
          <a:p>
            <a:endParaRPr lang="lv-LV"/>
          </a:p>
        </p:txBody>
      </p:sp>
      <p:sp>
        <p:nvSpPr>
          <p:cNvPr id="4" name="TextBox 4"/>
          <p:cNvSpPr txBox="1"/>
          <p:nvPr/>
        </p:nvSpPr>
        <p:spPr>
          <a:xfrm>
            <a:off x="1718516" y="780423"/>
            <a:ext cx="14670129" cy="1837056"/>
          </a:xfrm>
          <a:prstGeom prst="rect">
            <a:avLst/>
          </a:prstGeom>
        </p:spPr>
        <p:txBody>
          <a:bodyPr lIns="0" tIns="0" rIns="0" bIns="0" rtlCol="0" anchor="t">
            <a:spAutoFit/>
          </a:bodyPr>
          <a:lstStyle/>
          <a:p>
            <a:pPr algn="l">
              <a:lnSpc>
                <a:spcPts val="7419"/>
              </a:lnSpc>
            </a:pPr>
            <a:r>
              <a:rPr lang="en-US" sz="5299" spc="-105">
                <a:solidFill>
                  <a:srgbClr val="36211B"/>
                </a:solidFill>
                <a:latin typeface="Fraunces"/>
                <a:ea typeface="Fraunces"/>
                <a:cs typeface="Fraunces"/>
                <a:sym typeface="Fraunces"/>
              </a:rPr>
              <a:t>      Īslaicīgās un ilglaicīgās atmiņas grūtības III</a:t>
            </a:r>
          </a:p>
          <a:p>
            <a:pPr algn="l">
              <a:lnSpc>
                <a:spcPts val="7419"/>
              </a:lnSpc>
            </a:pPr>
            <a:endParaRPr lang="en-US" sz="5299" spc="-105">
              <a:solidFill>
                <a:srgbClr val="36211B"/>
              </a:solidFill>
              <a:latin typeface="Fraunces"/>
              <a:ea typeface="Fraunces"/>
              <a:cs typeface="Fraunces"/>
              <a:sym typeface="Fraunces"/>
            </a:endParaRPr>
          </a:p>
        </p:txBody>
      </p:sp>
      <p:sp>
        <p:nvSpPr>
          <p:cNvPr id="5" name="TextBox 5"/>
          <p:cNvSpPr txBox="1"/>
          <p:nvPr/>
        </p:nvSpPr>
        <p:spPr>
          <a:xfrm>
            <a:off x="154097" y="885198"/>
            <a:ext cx="17544180" cy="10274808"/>
          </a:xfrm>
          <a:prstGeom prst="rect">
            <a:avLst/>
          </a:prstGeom>
        </p:spPr>
        <p:txBody>
          <a:bodyPr lIns="0" tIns="0" rIns="0" bIns="0" rtlCol="0" anchor="t">
            <a:spAutoFit/>
          </a:bodyPr>
          <a:lstStyle/>
          <a:p>
            <a:pPr algn="just">
              <a:lnSpc>
                <a:spcPts val="4392"/>
              </a:lnSpc>
            </a:pPr>
            <a:endParaRPr/>
          </a:p>
          <a:p>
            <a:pPr algn="just">
              <a:lnSpc>
                <a:spcPts val="4392"/>
              </a:lnSpc>
            </a:pPr>
            <a:endParaRPr/>
          </a:p>
          <a:p>
            <a:pPr algn="just">
              <a:lnSpc>
                <a:spcPts val="2074"/>
              </a:lnSpc>
            </a:pPr>
            <a:endParaRPr/>
          </a:p>
          <a:p>
            <a:pPr marL="777240" lvl="1" indent="-388620" algn="just">
              <a:lnSpc>
                <a:spcPts val="3996"/>
              </a:lnSpc>
              <a:buFont typeface="Arial"/>
              <a:buChar char="•"/>
            </a:pPr>
            <a:r>
              <a:rPr lang="en-US" sz="3600" spc="-72">
                <a:solidFill>
                  <a:srgbClr val="36211B"/>
                </a:solidFill>
                <a:latin typeface="Fraunces"/>
                <a:ea typeface="Fraunces"/>
                <a:cs typeface="Fraunces"/>
                <a:sym typeface="Fraunces"/>
              </a:rPr>
              <a:t>Izmantot dažādas pieejas, palīdzot izglītojamajam vingrināt uzmanības noturības un īslaicīgās atmiņas spējas (piemēram, nolasīt skaļi stāsta fragmentu un lūgt to atstāstīt vai atbildēt uz jautājumiem par stāstījuma detaļām).</a:t>
            </a:r>
          </a:p>
          <a:p>
            <a:pPr algn="just">
              <a:lnSpc>
                <a:spcPts val="1887"/>
              </a:lnSpc>
            </a:pPr>
            <a:endParaRPr lang="en-US" sz="3600" spc="-72">
              <a:solidFill>
                <a:srgbClr val="36211B"/>
              </a:solidFill>
              <a:latin typeface="Fraunces"/>
              <a:ea typeface="Fraunces"/>
              <a:cs typeface="Fraunces"/>
              <a:sym typeface="Fraunces"/>
            </a:endParaRPr>
          </a:p>
          <a:p>
            <a:pPr marL="777240" lvl="1" indent="-388620" algn="just">
              <a:lnSpc>
                <a:spcPts val="3996"/>
              </a:lnSpc>
              <a:buFont typeface="Arial"/>
              <a:buChar char="•"/>
            </a:pPr>
            <a:r>
              <a:rPr lang="en-US" sz="3600" spc="-72">
                <a:solidFill>
                  <a:srgbClr val="36211B"/>
                </a:solidFill>
                <a:latin typeface="Fraunces"/>
                <a:ea typeface="Fraunces"/>
                <a:cs typeface="Fraunces"/>
                <a:sym typeface="Fraunces"/>
              </a:rPr>
              <a:t>Strukturēt informāciju, izcelt svarīgāko, organizēt iegaumēšanas procesu, sadalīt apgūstamo informāciju blokos.</a:t>
            </a:r>
          </a:p>
          <a:p>
            <a:pPr algn="just">
              <a:lnSpc>
                <a:spcPts val="1887"/>
              </a:lnSpc>
            </a:pPr>
            <a:endParaRPr lang="en-US" sz="3600" spc="-72">
              <a:solidFill>
                <a:srgbClr val="36211B"/>
              </a:solidFill>
              <a:latin typeface="Fraunces"/>
              <a:ea typeface="Fraunces"/>
              <a:cs typeface="Fraunces"/>
              <a:sym typeface="Fraunces"/>
            </a:endParaRPr>
          </a:p>
          <a:p>
            <a:pPr marL="777240" lvl="1" indent="-388620" algn="just">
              <a:lnSpc>
                <a:spcPts val="3996"/>
              </a:lnSpc>
              <a:buFont typeface="Arial"/>
              <a:buChar char="•"/>
            </a:pPr>
            <a:r>
              <a:rPr lang="en-US" sz="3600" spc="-72">
                <a:solidFill>
                  <a:srgbClr val="36211B"/>
                </a:solidFill>
                <a:latin typeface="Fraunces"/>
                <a:ea typeface="Fraunces"/>
                <a:cs typeface="Fraunces"/>
                <a:sym typeface="Fraunces"/>
              </a:rPr>
              <a:t>Pēc iespējas vairāk izmantot vizuālo informāciju – attēlus, shēmas, zīmējumus (arī paša zīmētus).</a:t>
            </a:r>
          </a:p>
          <a:p>
            <a:pPr algn="just">
              <a:lnSpc>
                <a:spcPts val="1887"/>
              </a:lnSpc>
            </a:pPr>
            <a:endParaRPr lang="en-US" sz="3600" spc="-72">
              <a:solidFill>
                <a:srgbClr val="36211B"/>
              </a:solidFill>
              <a:latin typeface="Fraunces"/>
              <a:ea typeface="Fraunces"/>
              <a:cs typeface="Fraunces"/>
              <a:sym typeface="Fraunces"/>
            </a:endParaRPr>
          </a:p>
          <a:p>
            <a:pPr marL="777240" lvl="1" indent="-388620" algn="just">
              <a:lnSpc>
                <a:spcPts val="3996"/>
              </a:lnSpc>
              <a:buFont typeface="Arial"/>
              <a:buChar char="•"/>
            </a:pPr>
            <a:r>
              <a:rPr lang="en-US" sz="3600" spc="-72">
                <a:solidFill>
                  <a:srgbClr val="36211B"/>
                </a:solidFill>
                <a:latin typeface="Fraunces"/>
                <a:ea typeface="Fraunces"/>
                <a:cs typeface="Fraunces"/>
                <a:sym typeface="Fraunces"/>
              </a:rPr>
              <a:t>Palīdzēt veidot vizuālas vai iztēlotas asociācijas, kas veicinātu informācijas iekodēšanu atmiņā un izgūšanu no tās. Radīt asociācijas starp jauno informāciju, kas jāatceras, un to, kas jau ir zināma.</a:t>
            </a:r>
          </a:p>
          <a:p>
            <a:pPr algn="just">
              <a:lnSpc>
                <a:spcPts val="1887"/>
              </a:lnSpc>
            </a:pPr>
            <a:endParaRPr lang="en-US" sz="3600" spc="-72">
              <a:solidFill>
                <a:srgbClr val="36211B"/>
              </a:solidFill>
              <a:latin typeface="Fraunces"/>
              <a:ea typeface="Fraunces"/>
              <a:cs typeface="Fraunces"/>
              <a:sym typeface="Fraunces"/>
            </a:endParaRPr>
          </a:p>
          <a:p>
            <a:pPr marL="777240" lvl="1" indent="-388620" algn="just">
              <a:lnSpc>
                <a:spcPts val="3996"/>
              </a:lnSpc>
              <a:buFont typeface="Arial"/>
              <a:buChar char="•"/>
            </a:pPr>
            <a:r>
              <a:rPr lang="en-US" sz="3600" spc="-72">
                <a:solidFill>
                  <a:srgbClr val="36211B"/>
                </a:solidFill>
                <a:latin typeface="Fraunces"/>
                <a:ea typeface="Fraunces"/>
                <a:cs typeface="Fraunces"/>
                <a:sym typeface="Fraunces"/>
              </a:rPr>
              <a:t>Darba atmiņas atslogošanai būtiska visu matemātisko pamatiemaņu (saskaitīšanas, atņemšanas, reizināšanas un dalīšanas) maksimāla automatizācija.</a:t>
            </a:r>
          </a:p>
          <a:p>
            <a:pPr algn="just">
              <a:lnSpc>
                <a:spcPts val="2074"/>
              </a:lnSpc>
            </a:pPr>
            <a:endParaRPr lang="en-US" sz="3600" spc="-72">
              <a:solidFill>
                <a:srgbClr val="36211B"/>
              </a:solidFill>
              <a:latin typeface="Fraunces"/>
              <a:ea typeface="Fraunces"/>
              <a:cs typeface="Fraunces"/>
              <a:sym typeface="Fraunces"/>
            </a:endParaRPr>
          </a:p>
          <a:p>
            <a:pPr algn="just">
              <a:lnSpc>
                <a:spcPts val="4392"/>
              </a:lnSpc>
            </a:pPr>
            <a:endParaRPr lang="en-US" sz="3600" spc="-72">
              <a:solidFill>
                <a:srgbClr val="36211B"/>
              </a:solidFill>
              <a:latin typeface="Fraunces"/>
              <a:ea typeface="Fraunces"/>
              <a:cs typeface="Fraunces"/>
              <a:sym typeface="Fraunces"/>
            </a:endParaRPr>
          </a:p>
          <a:p>
            <a:pPr algn="just">
              <a:lnSpc>
                <a:spcPts val="5040"/>
              </a:lnSpc>
            </a:pPr>
            <a:endParaRPr lang="en-US" sz="3600" spc="-72">
              <a:solidFill>
                <a:srgbClr val="36211B"/>
              </a:solidFill>
              <a:latin typeface="Fraunces"/>
              <a:ea typeface="Fraunces"/>
              <a:cs typeface="Fraunces"/>
              <a:sym typeface="Fraunces"/>
            </a:endParaRPr>
          </a:p>
        </p:txBody>
      </p:sp>
      <p:sp>
        <p:nvSpPr>
          <p:cNvPr id="6" name="TextBox 5">
            <a:extLst>
              <a:ext uri="{FF2B5EF4-FFF2-40B4-BE49-F238E27FC236}">
                <a16:creationId xmlns:a16="http://schemas.microsoft.com/office/drawing/2014/main" id="{0EDC5C89-E56C-0892-AD59-193A9AE89E68}"/>
              </a:ext>
            </a:extLst>
          </p:cNvPr>
          <p:cNvSpPr txBox="1"/>
          <p:nvPr/>
        </p:nvSpPr>
        <p:spPr>
          <a:xfrm>
            <a:off x="16403394" y="9715500"/>
            <a:ext cx="1447800" cy="369332"/>
          </a:xfrm>
          <a:prstGeom prst="rect">
            <a:avLst/>
          </a:prstGeom>
          <a:noFill/>
        </p:spPr>
        <p:txBody>
          <a:bodyPr wrap="square" rtlCol="0">
            <a:spAutoFit/>
          </a:bodyPr>
          <a:lstStyle/>
          <a:p>
            <a:r>
              <a:rPr lang="lv-LV" dirty="0">
                <a:latin typeface="Fraunces" panose="020B0604020202020204" charset="-70"/>
                <a:hlinkClick r:id="rId4" action="ppaction://hlinksldjump"/>
              </a:rPr>
              <a:t>Atpakaļ</a:t>
            </a:r>
            <a:endParaRPr lang="lv-LV" dirty="0">
              <a:latin typeface="Fraunces" panose="020B0604020202020204" charset="-7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E8E6E3"/>
        </a:solidFill>
        <a:effectLst/>
      </p:bgPr>
    </p:bg>
    <p:spTree>
      <p:nvGrpSpPr>
        <p:cNvPr id="1" name=""/>
        <p:cNvGrpSpPr/>
        <p:nvPr/>
      </p:nvGrpSpPr>
      <p:grpSpPr>
        <a:xfrm>
          <a:off x="0" y="0"/>
          <a:ext cx="0" cy="0"/>
          <a:chOff x="0" y="0"/>
          <a:chExt cx="0" cy="0"/>
        </a:xfrm>
      </p:grpSpPr>
      <p:sp>
        <p:nvSpPr>
          <p:cNvPr id="2" name="Freeform 2"/>
          <p:cNvSpPr/>
          <p:nvPr/>
        </p:nvSpPr>
        <p:spPr>
          <a:xfrm>
            <a:off x="0" y="0"/>
            <a:ext cx="18288000" cy="376223"/>
          </a:xfrm>
          <a:custGeom>
            <a:avLst/>
            <a:gdLst/>
            <a:ahLst/>
            <a:cxnLst/>
            <a:rect l="l" t="t" r="r" b="b"/>
            <a:pathLst>
              <a:path w="18288000" h="376223">
                <a:moveTo>
                  <a:pt x="0" y="0"/>
                </a:moveTo>
                <a:lnTo>
                  <a:pt x="18288000" y="0"/>
                </a:lnTo>
                <a:lnTo>
                  <a:pt x="18288000" y="376223"/>
                </a:lnTo>
                <a:lnTo>
                  <a:pt x="0" y="376223"/>
                </a:lnTo>
                <a:lnTo>
                  <a:pt x="0" y="0"/>
                </a:lnTo>
                <a:close/>
              </a:path>
            </a:pathLst>
          </a:custGeom>
          <a:blipFill>
            <a:blip r:embed="rId2"/>
            <a:stretch>
              <a:fillRect t="-1531929" b="-1102351"/>
            </a:stretch>
          </a:blipFill>
        </p:spPr>
        <p:txBody>
          <a:bodyPr/>
          <a:lstStyle/>
          <a:p>
            <a:endParaRPr lang="lv-LV"/>
          </a:p>
        </p:txBody>
      </p:sp>
      <p:sp>
        <p:nvSpPr>
          <p:cNvPr id="3" name="Freeform 3"/>
          <p:cNvSpPr/>
          <p:nvPr/>
        </p:nvSpPr>
        <p:spPr>
          <a:xfrm>
            <a:off x="16388646" y="436897"/>
            <a:ext cx="1741308" cy="896602"/>
          </a:xfrm>
          <a:custGeom>
            <a:avLst/>
            <a:gdLst/>
            <a:ahLst/>
            <a:cxnLst/>
            <a:rect l="l" t="t" r="r" b="b"/>
            <a:pathLst>
              <a:path w="1741308" h="896602">
                <a:moveTo>
                  <a:pt x="0" y="0"/>
                </a:moveTo>
                <a:lnTo>
                  <a:pt x="1741308" y="0"/>
                </a:lnTo>
                <a:lnTo>
                  <a:pt x="1741308" y="896602"/>
                </a:lnTo>
                <a:lnTo>
                  <a:pt x="0" y="896602"/>
                </a:lnTo>
                <a:lnTo>
                  <a:pt x="0" y="0"/>
                </a:lnTo>
                <a:close/>
              </a:path>
            </a:pathLst>
          </a:custGeom>
          <a:blipFill>
            <a:blip r:embed="rId3"/>
            <a:stretch>
              <a:fillRect b="-2901"/>
            </a:stretch>
          </a:blipFill>
        </p:spPr>
        <p:txBody>
          <a:bodyPr/>
          <a:lstStyle/>
          <a:p>
            <a:endParaRPr lang="lv-LV"/>
          </a:p>
        </p:txBody>
      </p:sp>
      <p:sp>
        <p:nvSpPr>
          <p:cNvPr id="4" name="TextBox 4"/>
          <p:cNvSpPr txBox="1"/>
          <p:nvPr/>
        </p:nvSpPr>
        <p:spPr>
          <a:xfrm>
            <a:off x="2677610" y="780423"/>
            <a:ext cx="12425541" cy="903606"/>
          </a:xfrm>
          <a:prstGeom prst="rect">
            <a:avLst/>
          </a:prstGeom>
        </p:spPr>
        <p:txBody>
          <a:bodyPr lIns="0" tIns="0" rIns="0" bIns="0" rtlCol="0" anchor="t">
            <a:spAutoFit/>
          </a:bodyPr>
          <a:lstStyle/>
          <a:p>
            <a:pPr algn="ctr">
              <a:lnSpc>
                <a:spcPts val="7419"/>
              </a:lnSpc>
            </a:pPr>
            <a:r>
              <a:rPr lang="en-US" sz="5299" spc="-105">
                <a:solidFill>
                  <a:srgbClr val="36211B"/>
                </a:solidFill>
                <a:latin typeface="Fraunces"/>
                <a:ea typeface="Fraunces"/>
                <a:cs typeface="Fraunces"/>
                <a:sym typeface="Fraunces"/>
              </a:rPr>
              <a:t>Mobilitāte - lielā un sīkā motorika I</a:t>
            </a:r>
          </a:p>
        </p:txBody>
      </p:sp>
      <p:sp>
        <p:nvSpPr>
          <p:cNvPr id="5" name="TextBox 5"/>
          <p:cNvSpPr txBox="1"/>
          <p:nvPr/>
        </p:nvSpPr>
        <p:spPr>
          <a:xfrm>
            <a:off x="144487" y="2130575"/>
            <a:ext cx="17491788" cy="9443466"/>
          </a:xfrm>
          <a:prstGeom prst="rect">
            <a:avLst/>
          </a:prstGeom>
        </p:spPr>
        <p:txBody>
          <a:bodyPr lIns="0" tIns="0" rIns="0" bIns="0" rtlCol="0" anchor="t">
            <a:spAutoFit/>
          </a:bodyPr>
          <a:lstStyle/>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Nodrošināt radošas nodarbības: līmēšana, zīmēšana, aplicēšana, papīra griešana un plēšana, locīšana, pirkstiņzīmēšana.</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Piedāvāt spēles ar smiltīm, miltiem, mālu, jebkuriem sīkiem priekšmetiem un dabas materiāliem.</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Regulāri trenēt precīzas plaukstu un pirkstu kustības, trenējot koncentrēšanās spējas (bērt, vērt, sēt, siet, šķirot, mest, spiest, ķert u.c.).</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Katru dienu 5-10 minūtes veikt pirkstiņu rotaļas.</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Lietot rakstīšanas piederumu uzlikas pareizam satvērienam.</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Rakstu darbus aizstāt ar mutiskām atbildēm.</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Izmantot dinamiskās pauzes (arī pauzes roku sīkās muskulatūras atslābināšanai).</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Pielāgot datoru (uzlīmēt palielinātus burtus tastatūrā).</a:t>
            </a:r>
          </a:p>
          <a:p>
            <a:pPr algn="just">
              <a:lnSpc>
                <a:spcPts val="1998"/>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1998"/>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p:txBody>
      </p:sp>
      <p:sp>
        <p:nvSpPr>
          <p:cNvPr id="6" name="TextBox 5">
            <a:extLst>
              <a:ext uri="{FF2B5EF4-FFF2-40B4-BE49-F238E27FC236}">
                <a16:creationId xmlns:a16="http://schemas.microsoft.com/office/drawing/2014/main" id="{2874C622-7821-3019-A194-C71ACBDEB8C6}"/>
              </a:ext>
            </a:extLst>
          </p:cNvPr>
          <p:cNvSpPr txBox="1"/>
          <p:nvPr/>
        </p:nvSpPr>
        <p:spPr>
          <a:xfrm>
            <a:off x="16403394" y="9715500"/>
            <a:ext cx="1447800" cy="369332"/>
          </a:xfrm>
          <a:prstGeom prst="rect">
            <a:avLst/>
          </a:prstGeom>
          <a:noFill/>
        </p:spPr>
        <p:txBody>
          <a:bodyPr wrap="square" rtlCol="0">
            <a:spAutoFit/>
          </a:bodyPr>
          <a:lstStyle/>
          <a:p>
            <a:r>
              <a:rPr lang="lv-LV" dirty="0">
                <a:latin typeface="Fraunces" panose="020B0604020202020204" charset="-70"/>
                <a:hlinkClick r:id="rId4" action="ppaction://hlinksldjump"/>
              </a:rPr>
              <a:t>Atpakaļ</a:t>
            </a:r>
            <a:endParaRPr lang="lv-LV" dirty="0">
              <a:latin typeface="Fraunces" panose="020B0604020202020204" charset="-7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E8E6E3"/>
        </a:solidFill>
        <a:effectLst/>
      </p:bgPr>
    </p:bg>
    <p:spTree>
      <p:nvGrpSpPr>
        <p:cNvPr id="1" name=""/>
        <p:cNvGrpSpPr/>
        <p:nvPr/>
      </p:nvGrpSpPr>
      <p:grpSpPr>
        <a:xfrm>
          <a:off x="0" y="0"/>
          <a:ext cx="0" cy="0"/>
          <a:chOff x="0" y="0"/>
          <a:chExt cx="0" cy="0"/>
        </a:xfrm>
      </p:grpSpPr>
      <p:sp>
        <p:nvSpPr>
          <p:cNvPr id="2" name="Freeform 2"/>
          <p:cNvSpPr/>
          <p:nvPr/>
        </p:nvSpPr>
        <p:spPr>
          <a:xfrm>
            <a:off x="0" y="0"/>
            <a:ext cx="18288000" cy="376223"/>
          </a:xfrm>
          <a:custGeom>
            <a:avLst/>
            <a:gdLst/>
            <a:ahLst/>
            <a:cxnLst/>
            <a:rect l="l" t="t" r="r" b="b"/>
            <a:pathLst>
              <a:path w="18288000" h="376223">
                <a:moveTo>
                  <a:pt x="0" y="0"/>
                </a:moveTo>
                <a:lnTo>
                  <a:pt x="18288000" y="0"/>
                </a:lnTo>
                <a:lnTo>
                  <a:pt x="18288000" y="376223"/>
                </a:lnTo>
                <a:lnTo>
                  <a:pt x="0" y="376223"/>
                </a:lnTo>
                <a:lnTo>
                  <a:pt x="0" y="0"/>
                </a:lnTo>
                <a:close/>
              </a:path>
            </a:pathLst>
          </a:custGeom>
          <a:blipFill>
            <a:blip r:embed="rId2"/>
            <a:stretch>
              <a:fillRect t="-1531929" b="-1102351"/>
            </a:stretch>
          </a:blipFill>
        </p:spPr>
        <p:txBody>
          <a:bodyPr/>
          <a:lstStyle/>
          <a:p>
            <a:endParaRPr lang="lv-LV"/>
          </a:p>
        </p:txBody>
      </p:sp>
      <p:sp>
        <p:nvSpPr>
          <p:cNvPr id="3" name="Freeform 3"/>
          <p:cNvSpPr/>
          <p:nvPr/>
        </p:nvSpPr>
        <p:spPr>
          <a:xfrm>
            <a:off x="16388646" y="436897"/>
            <a:ext cx="1741308" cy="896602"/>
          </a:xfrm>
          <a:custGeom>
            <a:avLst/>
            <a:gdLst/>
            <a:ahLst/>
            <a:cxnLst/>
            <a:rect l="l" t="t" r="r" b="b"/>
            <a:pathLst>
              <a:path w="1741308" h="896602">
                <a:moveTo>
                  <a:pt x="0" y="0"/>
                </a:moveTo>
                <a:lnTo>
                  <a:pt x="1741308" y="0"/>
                </a:lnTo>
                <a:lnTo>
                  <a:pt x="1741308" y="896602"/>
                </a:lnTo>
                <a:lnTo>
                  <a:pt x="0" y="896602"/>
                </a:lnTo>
                <a:lnTo>
                  <a:pt x="0" y="0"/>
                </a:lnTo>
                <a:close/>
              </a:path>
            </a:pathLst>
          </a:custGeom>
          <a:blipFill>
            <a:blip r:embed="rId3"/>
            <a:stretch>
              <a:fillRect b="-2901"/>
            </a:stretch>
          </a:blipFill>
        </p:spPr>
        <p:txBody>
          <a:bodyPr/>
          <a:lstStyle/>
          <a:p>
            <a:endParaRPr lang="lv-LV"/>
          </a:p>
        </p:txBody>
      </p:sp>
      <p:sp>
        <p:nvSpPr>
          <p:cNvPr id="4" name="TextBox 4"/>
          <p:cNvSpPr txBox="1"/>
          <p:nvPr/>
        </p:nvSpPr>
        <p:spPr>
          <a:xfrm>
            <a:off x="2674855" y="780423"/>
            <a:ext cx="12425541" cy="903606"/>
          </a:xfrm>
          <a:prstGeom prst="rect">
            <a:avLst/>
          </a:prstGeom>
        </p:spPr>
        <p:txBody>
          <a:bodyPr lIns="0" tIns="0" rIns="0" bIns="0" rtlCol="0" anchor="t">
            <a:spAutoFit/>
          </a:bodyPr>
          <a:lstStyle/>
          <a:p>
            <a:pPr algn="ctr">
              <a:lnSpc>
                <a:spcPts val="7419"/>
              </a:lnSpc>
            </a:pPr>
            <a:r>
              <a:rPr lang="en-US" sz="5299" spc="-105">
                <a:solidFill>
                  <a:srgbClr val="36211B"/>
                </a:solidFill>
                <a:latin typeface="Fraunces"/>
                <a:ea typeface="Fraunces"/>
                <a:cs typeface="Fraunces"/>
                <a:sym typeface="Fraunces"/>
              </a:rPr>
              <a:t>Mobilitāte - lielā un sīkā motorika II</a:t>
            </a:r>
          </a:p>
        </p:txBody>
      </p:sp>
      <p:sp>
        <p:nvSpPr>
          <p:cNvPr id="5" name="TextBox 5"/>
          <p:cNvSpPr txBox="1"/>
          <p:nvPr/>
        </p:nvSpPr>
        <p:spPr>
          <a:xfrm>
            <a:off x="197467" y="1969914"/>
            <a:ext cx="17380318" cy="10489883"/>
          </a:xfrm>
          <a:prstGeom prst="rect">
            <a:avLst/>
          </a:prstGeom>
        </p:spPr>
        <p:txBody>
          <a:bodyPr lIns="0" tIns="0" rIns="0" bIns="0" rtlCol="0" anchor="t">
            <a:spAutoFit/>
          </a:bodyPr>
          <a:lstStyle/>
          <a:p>
            <a:pPr algn="just">
              <a:lnSpc>
                <a:spcPts val="1998"/>
              </a:lnSpc>
            </a:pPr>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Piesaistīt pedagogu palīgu mācību procesā.</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Trenēt sadzīviskās prasmes: prasme apģērbties un noģērbties, aizpogāt un atpogāt pogas, aizvilkt un atvērt rāvējslēdzi, ieliet glāzē ūdeni, ar lupatiņu notīrīt galdu, apliet puķes, palīdzēt pagatavot vienkāršus ēdienus.</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Pagarināt darba izpildes laiku: izglītojamiem ar ļoti smagiem kustību traucējumiem, kuram ir apgrūtināta rakstīšana - līdz 100% no kopējā darba laika.</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Veikt pirkstu, plaukstu masāžu.</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Veikt koriģējošos vingrinājumus delnām un pirkstiem.</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Ieteicama fizioterapeita konsultācija.</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Ieteicama ergoterapeita konsultācija.</a:t>
            </a: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p:txBody>
      </p:sp>
      <p:sp>
        <p:nvSpPr>
          <p:cNvPr id="6" name="TextBox 5">
            <a:extLst>
              <a:ext uri="{FF2B5EF4-FFF2-40B4-BE49-F238E27FC236}">
                <a16:creationId xmlns:a16="http://schemas.microsoft.com/office/drawing/2014/main" id="{13493DC0-042A-929A-8FF2-6422E20F7BD7}"/>
              </a:ext>
            </a:extLst>
          </p:cNvPr>
          <p:cNvSpPr txBox="1"/>
          <p:nvPr/>
        </p:nvSpPr>
        <p:spPr>
          <a:xfrm>
            <a:off x="16403394" y="9715500"/>
            <a:ext cx="1447800" cy="369332"/>
          </a:xfrm>
          <a:prstGeom prst="rect">
            <a:avLst/>
          </a:prstGeom>
          <a:noFill/>
        </p:spPr>
        <p:txBody>
          <a:bodyPr wrap="square" rtlCol="0">
            <a:spAutoFit/>
          </a:bodyPr>
          <a:lstStyle/>
          <a:p>
            <a:r>
              <a:rPr lang="lv-LV" dirty="0">
                <a:latin typeface="Fraunces" panose="020B0604020202020204" charset="-70"/>
                <a:hlinkClick r:id="rId4" action="ppaction://hlinksldjump"/>
              </a:rPr>
              <a:t>Atpakaļ</a:t>
            </a:r>
            <a:endParaRPr lang="lv-LV" dirty="0">
              <a:latin typeface="Fraunces" panose="020B0604020202020204" charset="-7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E8E6E3"/>
        </a:solidFill>
        <a:effectLst/>
      </p:bgPr>
    </p:bg>
    <p:spTree>
      <p:nvGrpSpPr>
        <p:cNvPr id="1" name=""/>
        <p:cNvGrpSpPr/>
        <p:nvPr/>
      </p:nvGrpSpPr>
      <p:grpSpPr>
        <a:xfrm>
          <a:off x="0" y="0"/>
          <a:ext cx="0" cy="0"/>
          <a:chOff x="0" y="0"/>
          <a:chExt cx="0" cy="0"/>
        </a:xfrm>
      </p:grpSpPr>
      <p:sp>
        <p:nvSpPr>
          <p:cNvPr id="2" name="Freeform 2"/>
          <p:cNvSpPr/>
          <p:nvPr/>
        </p:nvSpPr>
        <p:spPr>
          <a:xfrm>
            <a:off x="0" y="0"/>
            <a:ext cx="18288000" cy="376223"/>
          </a:xfrm>
          <a:custGeom>
            <a:avLst/>
            <a:gdLst/>
            <a:ahLst/>
            <a:cxnLst/>
            <a:rect l="l" t="t" r="r" b="b"/>
            <a:pathLst>
              <a:path w="18288000" h="376223">
                <a:moveTo>
                  <a:pt x="0" y="0"/>
                </a:moveTo>
                <a:lnTo>
                  <a:pt x="18288000" y="0"/>
                </a:lnTo>
                <a:lnTo>
                  <a:pt x="18288000" y="376223"/>
                </a:lnTo>
                <a:lnTo>
                  <a:pt x="0" y="376223"/>
                </a:lnTo>
                <a:lnTo>
                  <a:pt x="0" y="0"/>
                </a:lnTo>
                <a:close/>
              </a:path>
            </a:pathLst>
          </a:custGeom>
          <a:blipFill>
            <a:blip r:embed="rId2"/>
            <a:stretch>
              <a:fillRect t="-1531929" b="-1102351"/>
            </a:stretch>
          </a:blipFill>
        </p:spPr>
        <p:txBody>
          <a:bodyPr/>
          <a:lstStyle/>
          <a:p>
            <a:endParaRPr lang="lv-LV"/>
          </a:p>
        </p:txBody>
      </p:sp>
      <p:sp>
        <p:nvSpPr>
          <p:cNvPr id="3" name="Freeform 3"/>
          <p:cNvSpPr/>
          <p:nvPr/>
        </p:nvSpPr>
        <p:spPr>
          <a:xfrm>
            <a:off x="16388646" y="436897"/>
            <a:ext cx="1741308" cy="896602"/>
          </a:xfrm>
          <a:custGeom>
            <a:avLst/>
            <a:gdLst/>
            <a:ahLst/>
            <a:cxnLst/>
            <a:rect l="l" t="t" r="r" b="b"/>
            <a:pathLst>
              <a:path w="1741308" h="896602">
                <a:moveTo>
                  <a:pt x="0" y="0"/>
                </a:moveTo>
                <a:lnTo>
                  <a:pt x="1741308" y="0"/>
                </a:lnTo>
                <a:lnTo>
                  <a:pt x="1741308" y="896602"/>
                </a:lnTo>
                <a:lnTo>
                  <a:pt x="0" y="896602"/>
                </a:lnTo>
                <a:lnTo>
                  <a:pt x="0" y="0"/>
                </a:lnTo>
                <a:close/>
              </a:path>
            </a:pathLst>
          </a:custGeom>
          <a:blipFill>
            <a:blip r:embed="rId3"/>
            <a:stretch>
              <a:fillRect b="-2901"/>
            </a:stretch>
          </a:blipFill>
        </p:spPr>
        <p:txBody>
          <a:bodyPr/>
          <a:lstStyle/>
          <a:p>
            <a:endParaRPr lang="lv-LV"/>
          </a:p>
        </p:txBody>
      </p:sp>
      <p:sp>
        <p:nvSpPr>
          <p:cNvPr id="4" name="TextBox 4"/>
          <p:cNvSpPr txBox="1"/>
          <p:nvPr/>
        </p:nvSpPr>
        <p:spPr>
          <a:xfrm>
            <a:off x="4261398" y="780423"/>
            <a:ext cx="8302068" cy="1837056"/>
          </a:xfrm>
          <a:prstGeom prst="rect">
            <a:avLst/>
          </a:prstGeom>
        </p:spPr>
        <p:txBody>
          <a:bodyPr lIns="0" tIns="0" rIns="0" bIns="0" rtlCol="0" anchor="t">
            <a:spAutoFit/>
          </a:bodyPr>
          <a:lstStyle/>
          <a:p>
            <a:pPr algn="l">
              <a:lnSpc>
                <a:spcPts val="7419"/>
              </a:lnSpc>
            </a:pPr>
            <a:r>
              <a:rPr lang="en-US" sz="5299" spc="-105">
                <a:solidFill>
                  <a:srgbClr val="36211B"/>
                </a:solidFill>
                <a:latin typeface="Fraunces"/>
                <a:ea typeface="Fraunces"/>
                <a:cs typeface="Fraunces"/>
                <a:sym typeface="Fraunces"/>
              </a:rPr>
              <a:t>      Grafomotoras grūtības I</a:t>
            </a:r>
          </a:p>
          <a:p>
            <a:pPr algn="l">
              <a:lnSpc>
                <a:spcPts val="7419"/>
              </a:lnSpc>
            </a:pPr>
            <a:endParaRPr lang="en-US" sz="5299" spc="-105">
              <a:solidFill>
                <a:srgbClr val="36211B"/>
              </a:solidFill>
              <a:latin typeface="Fraunces"/>
              <a:ea typeface="Fraunces"/>
              <a:cs typeface="Fraunces"/>
              <a:sym typeface="Fraunces"/>
            </a:endParaRPr>
          </a:p>
        </p:txBody>
      </p:sp>
      <p:sp>
        <p:nvSpPr>
          <p:cNvPr id="5" name="TextBox 5"/>
          <p:cNvSpPr txBox="1"/>
          <p:nvPr/>
        </p:nvSpPr>
        <p:spPr>
          <a:xfrm>
            <a:off x="198732" y="332122"/>
            <a:ext cx="17512710" cy="9963150"/>
          </a:xfrm>
          <a:prstGeom prst="rect">
            <a:avLst/>
          </a:prstGeom>
        </p:spPr>
        <p:txBody>
          <a:bodyPr lIns="0" tIns="0" rIns="0" bIns="0" rtlCol="0" anchor="t">
            <a:spAutoFit/>
          </a:bodyPr>
          <a:lstStyle/>
          <a:p>
            <a:pPr algn="just">
              <a:lnSpc>
                <a:spcPts val="7419"/>
              </a:lnSpc>
              <a:spcBef>
                <a:spcPct val="0"/>
              </a:spcBef>
            </a:pPr>
            <a:r>
              <a:rPr lang="en-US" sz="5299" spc="-105">
                <a:solidFill>
                  <a:srgbClr val="36211B"/>
                </a:solidFill>
                <a:latin typeface="Fraunces"/>
                <a:ea typeface="Fraunces"/>
                <a:cs typeface="Fraunces"/>
                <a:sym typeface="Fraunces"/>
              </a:rPr>
              <a:t> </a:t>
            </a:r>
          </a:p>
          <a:p>
            <a:pPr algn="just">
              <a:lnSpc>
                <a:spcPts val="5882"/>
              </a:lnSpc>
            </a:pPr>
            <a:endParaRPr lang="en-US" sz="5299" spc="-105">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Rakstīšanas uzdevumu izpildei atvēlēt ilgāku laiku.</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Mācīt pareizi satvert un lietot rakstāmpiederumus.</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Atļaut rakstīt ar lielākiem burtiem, izmantojot platāku lineatūru.</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Rakstu darbos strukturēt lapu, ievelkot līnijas, iezīmējot laukumu, kas attiecas uz katru uzdevumu.</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Aizstāt rakstiskas pārbaudes metodes ar mutiskām.</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Rakstveida darbu sagatavošanai atļaut izmantot datoru.</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Lai samazinātu rakstīšanas apjomu, ļaut ierakstīt mācību stundu audioierakstā vai nodrošināt jau sagatavotas vadlīnijas piezīmēm.</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Ļaut izglītojamajam prezentēt mājas darbu mutiski.</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Samazināt rakstisko uzdevumu apjomu.</a:t>
            </a:r>
          </a:p>
          <a:p>
            <a:pPr algn="just">
              <a:lnSpc>
                <a:spcPts val="5180"/>
              </a:lnSpc>
              <a:spcBef>
                <a:spcPct val="0"/>
              </a:spcBef>
            </a:pPr>
            <a:endParaRPr lang="en-US" sz="3700" spc="-74">
              <a:solidFill>
                <a:srgbClr val="36211B"/>
              </a:solidFill>
              <a:latin typeface="Fraunces"/>
              <a:ea typeface="Fraunces"/>
              <a:cs typeface="Fraunces"/>
              <a:sym typeface="Fraunces"/>
            </a:endParaRPr>
          </a:p>
        </p:txBody>
      </p:sp>
      <p:sp>
        <p:nvSpPr>
          <p:cNvPr id="6" name="TextBox 5">
            <a:extLst>
              <a:ext uri="{FF2B5EF4-FFF2-40B4-BE49-F238E27FC236}">
                <a16:creationId xmlns:a16="http://schemas.microsoft.com/office/drawing/2014/main" id="{3FF95347-3DF3-04E7-107B-C4C4930ECBB4}"/>
              </a:ext>
            </a:extLst>
          </p:cNvPr>
          <p:cNvSpPr txBox="1"/>
          <p:nvPr/>
        </p:nvSpPr>
        <p:spPr>
          <a:xfrm>
            <a:off x="16403394" y="9715500"/>
            <a:ext cx="1447800" cy="369332"/>
          </a:xfrm>
          <a:prstGeom prst="rect">
            <a:avLst/>
          </a:prstGeom>
          <a:noFill/>
        </p:spPr>
        <p:txBody>
          <a:bodyPr wrap="square" rtlCol="0">
            <a:spAutoFit/>
          </a:bodyPr>
          <a:lstStyle/>
          <a:p>
            <a:r>
              <a:rPr lang="lv-LV" dirty="0">
                <a:latin typeface="Fraunces" panose="020B0604020202020204" charset="-70"/>
                <a:hlinkClick r:id="rId4" action="ppaction://hlinksldjump"/>
              </a:rPr>
              <a:t>Atpakaļ</a:t>
            </a:r>
            <a:endParaRPr lang="lv-LV" dirty="0">
              <a:latin typeface="Fraunces" panose="020B0604020202020204" charset="-7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E8E6E3"/>
        </a:solidFill>
        <a:effectLst/>
      </p:bgPr>
    </p:bg>
    <p:spTree>
      <p:nvGrpSpPr>
        <p:cNvPr id="1" name=""/>
        <p:cNvGrpSpPr/>
        <p:nvPr/>
      </p:nvGrpSpPr>
      <p:grpSpPr>
        <a:xfrm>
          <a:off x="0" y="0"/>
          <a:ext cx="0" cy="0"/>
          <a:chOff x="0" y="0"/>
          <a:chExt cx="0" cy="0"/>
        </a:xfrm>
      </p:grpSpPr>
      <p:sp>
        <p:nvSpPr>
          <p:cNvPr id="2" name="Freeform 2"/>
          <p:cNvSpPr/>
          <p:nvPr/>
        </p:nvSpPr>
        <p:spPr>
          <a:xfrm>
            <a:off x="0" y="0"/>
            <a:ext cx="18288000" cy="376223"/>
          </a:xfrm>
          <a:custGeom>
            <a:avLst/>
            <a:gdLst/>
            <a:ahLst/>
            <a:cxnLst/>
            <a:rect l="l" t="t" r="r" b="b"/>
            <a:pathLst>
              <a:path w="18288000" h="376223">
                <a:moveTo>
                  <a:pt x="0" y="0"/>
                </a:moveTo>
                <a:lnTo>
                  <a:pt x="18288000" y="0"/>
                </a:lnTo>
                <a:lnTo>
                  <a:pt x="18288000" y="376223"/>
                </a:lnTo>
                <a:lnTo>
                  <a:pt x="0" y="376223"/>
                </a:lnTo>
                <a:lnTo>
                  <a:pt x="0" y="0"/>
                </a:lnTo>
                <a:close/>
              </a:path>
            </a:pathLst>
          </a:custGeom>
          <a:blipFill>
            <a:blip r:embed="rId2"/>
            <a:stretch>
              <a:fillRect t="-1531929" b="-1102351"/>
            </a:stretch>
          </a:blipFill>
        </p:spPr>
        <p:txBody>
          <a:bodyPr/>
          <a:lstStyle/>
          <a:p>
            <a:endParaRPr lang="lv-LV"/>
          </a:p>
        </p:txBody>
      </p:sp>
      <p:sp>
        <p:nvSpPr>
          <p:cNvPr id="3" name="Freeform 3"/>
          <p:cNvSpPr/>
          <p:nvPr/>
        </p:nvSpPr>
        <p:spPr>
          <a:xfrm>
            <a:off x="16388646" y="436897"/>
            <a:ext cx="1741308" cy="896602"/>
          </a:xfrm>
          <a:custGeom>
            <a:avLst/>
            <a:gdLst/>
            <a:ahLst/>
            <a:cxnLst/>
            <a:rect l="l" t="t" r="r" b="b"/>
            <a:pathLst>
              <a:path w="1741308" h="896602">
                <a:moveTo>
                  <a:pt x="0" y="0"/>
                </a:moveTo>
                <a:lnTo>
                  <a:pt x="1741308" y="0"/>
                </a:lnTo>
                <a:lnTo>
                  <a:pt x="1741308" y="896602"/>
                </a:lnTo>
                <a:lnTo>
                  <a:pt x="0" y="896602"/>
                </a:lnTo>
                <a:lnTo>
                  <a:pt x="0" y="0"/>
                </a:lnTo>
                <a:close/>
              </a:path>
            </a:pathLst>
          </a:custGeom>
          <a:blipFill>
            <a:blip r:embed="rId3"/>
            <a:stretch>
              <a:fillRect b="-2901"/>
            </a:stretch>
          </a:blipFill>
        </p:spPr>
        <p:txBody>
          <a:bodyPr/>
          <a:lstStyle/>
          <a:p>
            <a:endParaRPr lang="lv-LV"/>
          </a:p>
        </p:txBody>
      </p:sp>
      <p:sp>
        <p:nvSpPr>
          <p:cNvPr id="4" name="TextBox 4"/>
          <p:cNvSpPr txBox="1"/>
          <p:nvPr/>
        </p:nvSpPr>
        <p:spPr>
          <a:xfrm>
            <a:off x="4330093" y="780423"/>
            <a:ext cx="8540932" cy="1837056"/>
          </a:xfrm>
          <a:prstGeom prst="rect">
            <a:avLst/>
          </a:prstGeom>
        </p:spPr>
        <p:txBody>
          <a:bodyPr lIns="0" tIns="0" rIns="0" bIns="0" rtlCol="0" anchor="t">
            <a:spAutoFit/>
          </a:bodyPr>
          <a:lstStyle/>
          <a:p>
            <a:pPr algn="l">
              <a:lnSpc>
                <a:spcPts val="7419"/>
              </a:lnSpc>
            </a:pPr>
            <a:r>
              <a:rPr lang="en-US" sz="5299" spc="-105">
                <a:solidFill>
                  <a:srgbClr val="36211B"/>
                </a:solidFill>
                <a:latin typeface="Fraunces"/>
                <a:ea typeface="Fraunces"/>
                <a:cs typeface="Fraunces"/>
                <a:sym typeface="Fraunces"/>
              </a:rPr>
              <a:t>      Grafomotoras grūtības II</a:t>
            </a:r>
          </a:p>
          <a:p>
            <a:pPr algn="l">
              <a:lnSpc>
                <a:spcPts val="7419"/>
              </a:lnSpc>
            </a:pPr>
            <a:endParaRPr lang="en-US" sz="5299" spc="-105">
              <a:solidFill>
                <a:srgbClr val="36211B"/>
              </a:solidFill>
              <a:latin typeface="Fraunces"/>
              <a:ea typeface="Fraunces"/>
              <a:cs typeface="Fraunces"/>
              <a:sym typeface="Fraunces"/>
            </a:endParaRPr>
          </a:p>
        </p:txBody>
      </p:sp>
      <p:sp>
        <p:nvSpPr>
          <p:cNvPr id="5" name="TextBox 5"/>
          <p:cNvSpPr txBox="1"/>
          <p:nvPr/>
        </p:nvSpPr>
        <p:spPr>
          <a:xfrm>
            <a:off x="183129" y="1980881"/>
            <a:ext cx="17412167" cy="6147816"/>
          </a:xfrm>
          <a:prstGeom prst="rect">
            <a:avLst/>
          </a:prstGeom>
        </p:spPr>
        <p:txBody>
          <a:bodyPr lIns="0" tIns="0" rIns="0" bIns="0" rtlCol="0" anchor="t">
            <a:spAutoFit/>
          </a:bodyPr>
          <a:lstStyle/>
          <a:p>
            <a:pPr algn="just">
              <a:lnSpc>
                <a:spcPts val="4107"/>
              </a:lnSpc>
            </a:pPr>
            <a:endParaRPr/>
          </a:p>
          <a:p>
            <a:pPr algn="just">
              <a:lnSpc>
                <a:spcPts val="1998"/>
              </a:lnSpc>
            </a:pPr>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Dot atpūtas pauzes un izmantot interaktīvus vingrinājumus, kas paredzēti muskuļu tonusa mazināšanai, muskuļu darbības koordinācijas pilnveidei, acu muskuļu darbības koordinācijai, pirkstu sīkās muskulatūras attīstībai, izmantojot datoru, tastatūru u. tml. tehnoloģijas.</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Atļaut veikt alternatīvus uzdevumus (piemēram, lūgt izglītojamo zīmēt vai veidot, ar šiem uzdevumiem aizstājot rakstisku darbu).</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Ieteicama sīkās motorikas un grafomotoro iemaņu papildu vingrināšana, lai attīstītu koordināciju un veiklību šajā jomā.</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Vēlama ergoterapeita konsultācija.</a:t>
            </a:r>
          </a:p>
        </p:txBody>
      </p:sp>
      <p:sp>
        <p:nvSpPr>
          <p:cNvPr id="6" name="TextBox 5">
            <a:extLst>
              <a:ext uri="{FF2B5EF4-FFF2-40B4-BE49-F238E27FC236}">
                <a16:creationId xmlns:a16="http://schemas.microsoft.com/office/drawing/2014/main" id="{BD484FEE-250F-C3F3-ABB2-225D2CA48891}"/>
              </a:ext>
            </a:extLst>
          </p:cNvPr>
          <p:cNvSpPr txBox="1"/>
          <p:nvPr/>
        </p:nvSpPr>
        <p:spPr>
          <a:xfrm>
            <a:off x="16403394" y="9715500"/>
            <a:ext cx="1447800" cy="369332"/>
          </a:xfrm>
          <a:prstGeom prst="rect">
            <a:avLst/>
          </a:prstGeom>
          <a:noFill/>
        </p:spPr>
        <p:txBody>
          <a:bodyPr wrap="square" rtlCol="0">
            <a:spAutoFit/>
          </a:bodyPr>
          <a:lstStyle/>
          <a:p>
            <a:r>
              <a:rPr lang="lv-LV" dirty="0">
                <a:latin typeface="Fraunces" panose="020B0604020202020204" charset="-70"/>
                <a:hlinkClick r:id="rId4" action="ppaction://hlinksldjump"/>
              </a:rPr>
              <a:t>Atpakaļ</a:t>
            </a:r>
            <a:endParaRPr lang="lv-LV" dirty="0">
              <a:latin typeface="Fraunces" panose="020B0604020202020204" charset="-7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E8E6E3"/>
        </a:solidFill>
        <a:effectLst/>
      </p:bgPr>
    </p:bg>
    <p:spTree>
      <p:nvGrpSpPr>
        <p:cNvPr id="1" name=""/>
        <p:cNvGrpSpPr/>
        <p:nvPr/>
      </p:nvGrpSpPr>
      <p:grpSpPr>
        <a:xfrm>
          <a:off x="0" y="0"/>
          <a:ext cx="0" cy="0"/>
          <a:chOff x="0" y="0"/>
          <a:chExt cx="0" cy="0"/>
        </a:xfrm>
      </p:grpSpPr>
      <p:sp>
        <p:nvSpPr>
          <p:cNvPr id="2" name="Freeform 2"/>
          <p:cNvSpPr/>
          <p:nvPr/>
        </p:nvSpPr>
        <p:spPr>
          <a:xfrm>
            <a:off x="0" y="0"/>
            <a:ext cx="18288000" cy="376223"/>
          </a:xfrm>
          <a:custGeom>
            <a:avLst/>
            <a:gdLst/>
            <a:ahLst/>
            <a:cxnLst/>
            <a:rect l="l" t="t" r="r" b="b"/>
            <a:pathLst>
              <a:path w="18288000" h="376223">
                <a:moveTo>
                  <a:pt x="0" y="0"/>
                </a:moveTo>
                <a:lnTo>
                  <a:pt x="18288000" y="0"/>
                </a:lnTo>
                <a:lnTo>
                  <a:pt x="18288000" y="376223"/>
                </a:lnTo>
                <a:lnTo>
                  <a:pt x="0" y="376223"/>
                </a:lnTo>
                <a:lnTo>
                  <a:pt x="0" y="0"/>
                </a:lnTo>
                <a:close/>
              </a:path>
            </a:pathLst>
          </a:custGeom>
          <a:blipFill>
            <a:blip r:embed="rId2"/>
            <a:stretch>
              <a:fillRect t="-1531929" b="-1102351"/>
            </a:stretch>
          </a:blipFill>
        </p:spPr>
        <p:txBody>
          <a:bodyPr/>
          <a:lstStyle/>
          <a:p>
            <a:endParaRPr lang="lv-LV"/>
          </a:p>
        </p:txBody>
      </p:sp>
      <p:sp>
        <p:nvSpPr>
          <p:cNvPr id="3" name="Freeform 3"/>
          <p:cNvSpPr/>
          <p:nvPr/>
        </p:nvSpPr>
        <p:spPr>
          <a:xfrm>
            <a:off x="16388646" y="436897"/>
            <a:ext cx="1741308" cy="896602"/>
          </a:xfrm>
          <a:custGeom>
            <a:avLst/>
            <a:gdLst/>
            <a:ahLst/>
            <a:cxnLst/>
            <a:rect l="l" t="t" r="r" b="b"/>
            <a:pathLst>
              <a:path w="1741308" h="896602">
                <a:moveTo>
                  <a:pt x="0" y="0"/>
                </a:moveTo>
                <a:lnTo>
                  <a:pt x="1741308" y="0"/>
                </a:lnTo>
                <a:lnTo>
                  <a:pt x="1741308" y="896602"/>
                </a:lnTo>
                <a:lnTo>
                  <a:pt x="0" y="896602"/>
                </a:lnTo>
                <a:lnTo>
                  <a:pt x="0" y="0"/>
                </a:lnTo>
                <a:close/>
              </a:path>
            </a:pathLst>
          </a:custGeom>
          <a:blipFill>
            <a:blip r:embed="rId3"/>
            <a:stretch>
              <a:fillRect b="-2901"/>
            </a:stretch>
          </a:blipFill>
        </p:spPr>
        <p:txBody>
          <a:bodyPr/>
          <a:lstStyle/>
          <a:p>
            <a:endParaRPr lang="lv-LV"/>
          </a:p>
        </p:txBody>
      </p:sp>
      <p:sp>
        <p:nvSpPr>
          <p:cNvPr id="4" name="TextBox 4"/>
          <p:cNvSpPr txBox="1"/>
          <p:nvPr/>
        </p:nvSpPr>
        <p:spPr>
          <a:xfrm>
            <a:off x="6204830" y="780423"/>
            <a:ext cx="5161211" cy="903606"/>
          </a:xfrm>
          <a:prstGeom prst="rect">
            <a:avLst/>
          </a:prstGeom>
        </p:spPr>
        <p:txBody>
          <a:bodyPr lIns="0" tIns="0" rIns="0" bIns="0" rtlCol="0" anchor="t">
            <a:spAutoFit/>
          </a:bodyPr>
          <a:lstStyle/>
          <a:p>
            <a:pPr algn="l">
              <a:lnSpc>
                <a:spcPts val="7419"/>
              </a:lnSpc>
            </a:pPr>
            <a:r>
              <a:rPr lang="en-US" sz="5299" spc="-105">
                <a:solidFill>
                  <a:srgbClr val="36211B"/>
                </a:solidFill>
                <a:latin typeface="Fraunces"/>
                <a:ea typeface="Fraunces"/>
                <a:cs typeface="Fraunces"/>
                <a:sym typeface="Fraunces"/>
              </a:rPr>
              <a:t>Atbalsts kreiļiem</a:t>
            </a:r>
          </a:p>
        </p:txBody>
      </p:sp>
      <p:sp>
        <p:nvSpPr>
          <p:cNvPr id="5" name="TextBox 5"/>
          <p:cNvSpPr txBox="1"/>
          <p:nvPr/>
        </p:nvSpPr>
        <p:spPr>
          <a:xfrm>
            <a:off x="222939" y="2093848"/>
            <a:ext cx="17380318" cy="7690866"/>
          </a:xfrm>
          <a:prstGeom prst="rect">
            <a:avLst/>
          </a:prstGeom>
        </p:spPr>
        <p:txBody>
          <a:bodyPr lIns="0" tIns="0" rIns="0" bIns="0" rtlCol="0" anchor="t">
            <a:spAutoFit/>
          </a:bodyPr>
          <a:lstStyle/>
          <a:p>
            <a:pPr algn="just">
              <a:lnSpc>
                <a:spcPts val="4107"/>
              </a:lnSpc>
            </a:pPr>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Izglītojamo sēdināt pie galda kreisajā pusē, lai blakussēdētāja elkonis rakstot netraucētu.</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Izglītojamā darba vietā gaismai jākrīt no labās puses.</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Veicot uzdevumus ar dažādiem darbarīkiem, īstenot speciāli pārdomātu drošības tehniku, lietot kreilim atbilstošu speciālo inventāru, piemēram, kreiļu šķēres, kreiļu pildspalvas, kreiļu peles paliktni (datoram).</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Ievērot papildu drošības pasākumus kustību aktivitātēs, kuras saistītas ar vadošās puses (rokas, kājas u.tml.) izmantošanu vai jēdzienu pa labi un pa kreisi uztveri, un orientēšanos telpā.</a:t>
            </a:r>
          </a:p>
          <a:p>
            <a:pPr algn="just">
              <a:lnSpc>
                <a:spcPts val="1998"/>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p:txBody>
      </p:sp>
      <p:sp>
        <p:nvSpPr>
          <p:cNvPr id="6" name="TextBox 5">
            <a:extLst>
              <a:ext uri="{FF2B5EF4-FFF2-40B4-BE49-F238E27FC236}">
                <a16:creationId xmlns:a16="http://schemas.microsoft.com/office/drawing/2014/main" id="{E65D25B3-D755-2A41-EC71-D59EB5B1E498}"/>
              </a:ext>
            </a:extLst>
          </p:cNvPr>
          <p:cNvSpPr txBox="1"/>
          <p:nvPr/>
        </p:nvSpPr>
        <p:spPr>
          <a:xfrm>
            <a:off x="16403394" y="9715500"/>
            <a:ext cx="1447800" cy="369332"/>
          </a:xfrm>
          <a:prstGeom prst="rect">
            <a:avLst/>
          </a:prstGeom>
          <a:noFill/>
        </p:spPr>
        <p:txBody>
          <a:bodyPr wrap="square" rtlCol="0">
            <a:spAutoFit/>
          </a:bodyPr>
          <a:lstStyle/>
          <a:p>
            <a:r>
              <a:rPr lang="lv-LV" dirty="0">
                <a:latin typeface="Fraunces" panose="020B0604020202020204" charset="-70"/>
                <a:hlinkClick r:id="rId4" action="ppaction://hlinksldjump"/>
              </a:rPr>
              <a:t>Atpakaļ</a:t>
            </a:r>
            <a:endParaRPr lang="lv-LV" dirty="0">
              <a:latin typeface="Fraunces" panose="020B0604020202020204" charset="-7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E8E6E3"/>
        </a:solidFill>
        <a:effectLst/>
      </p:bgPr>
    </p:bg>
    <p:spTree>
      <p:nvGrpSpPr>
        <p:cNvPr id="1" name=""/>
        <p:cNvGrpSpPr/>
        <p:nvPr/>
      </p:nvGrpSpPr>
      <p:grpSpPr>
        <a:xfrm>
          <a:off x="0" y="0"/>
          <a:ext cx="0" cy="0"/>
          <a:chOff x="0" y="0"/>
          <a:chExt cx="0" cy="0"/>
        </a:xfrm>
      </p:grpSpPr>
      <p:sp>
        <p:nvSpPr>
          <p:cNvPr id="2" name="Freeform 2"/>
          <p:cNvSpPr/>
          <p:nvPr/>
        </p:nvSpPr>
        <p:spPr>
          <a:xfrm>
            <a:off x="0" y="0"/>
            <a:ext cx="18288000" cy="376223"/>
          </a:xfrm>
          <a:custGeom>
            <a:avLst/>
            <a:gdLst/>
            <a:ahLst/>
            <a:cxnLst/>
            <a:rect l="l" t="t" r="r" b="b"/>
            <a:pathLst>
              <a:path w="18288000" h="376223">
                <a:moveTo>
                  <a:pt x="0" y="0"/>
                </a:moveTo>
                <a:lnTo>
                  <a:pt x="18288000" y="0"/>
                </a:lnTo>
                <a:lnTo>
                  <a:pt x="18288000" y="376223"/>
                </a:lnTo>
                <a:lnTo>
                  <a:pt x="0" y="376223"/>
                </a:lnTo>
                <a:lnTo>
                  <a:pt x="0" y="0"/>
                </a:lnTo>
                <a:close/>
              </a:path>
            </a:pathLst>
          </a:custGeom>
          <a:blipFill>
            <a:blip r:embed="rId2"/>
            <a:stretch>
              <a:fillRect t="-1531929" b="-1102351"/>
            </a:stretch>
          </a:blipFill>
        </p:spPr>
        <p:txBody>
          <a:bodyPr/>
          <a:lstStyle/>
          <a:p>
            <a:endParaRPr lang="lv-LV"/>
          </a:p>
        </p:txBody>
      </p:sp>
      <p:sp>
        <p:nvSpPr>
          <p:cNvPr id="3" name="Freeform 3"/>
          <p:cNvSpPr/>
          <p:nvPr/>
        </p:nvSpPr>
        <p:spPr>
          <a:xfrm>
            <a:off x="16388646" y="436897"/>
            <a:ext cx="1741308" cy="896602"/>
          </a:xfrm>
          <a:custGeom>
            <a:avLst/>
            <a:gdLst/>
            <a:ahLst/>
            <a:cxnLst/>
            <a:rect l="l" t="t" r="r" b="b"/>
            <a:pathLst>
              <a:path w="1741308" h="896602">
                <a:moveTo>
                  <a:pt x="0" y="0"/>
                </a:moveTo>
                <a:lnTo>
                  <a:pt x="1741308" y="0"/>
                </a:lnTo>
                <a:lnTo>
                  <a:pt x="1741308" y="896602"/>
                </a:lnTo>
                <a:lnTo>
                  <a:pt x="0" y="896602"/>
                </a:lnTo>
                <a:lnTo>
                  <a:pt x="0" y="0"/>
                </a:lnTo>
                <a:close/>
              </a:path>
            </a:pathLst>
          </a:custGeom>
          <a:blipFill>
            <a:blip r:embed="rId3"/>
            <a:stretch>
              <a:fillRect b="-2901"/>
            </a:stretch>
          </a:blipFill>
        </p:spPr>
        <p:txBody>
          <a:bodyPr/>
          <a:lstStyle/>
          <a:p>
            <a:endParaRPr lang="lv-LV"/>
          </a:p>
        </p:txBody>
      </p:sp>
      <p:sp>
        <p:nvSpPr>
          <p:cNvPr id="4" name="TextBox 4"/>
          <p:cNvSpPr txBox="1"/>
          <p:nvPr/>
        </p:nvSpPr>
        <p:spPr>
          <a:xfrm>
            <a:off x="4235066" y="780423"/>
            <a:ext cx="9531231" cy="903606"/>
          </a:xfrm>
          <a:prstGeom prst="rect">
            <a:avLst/>
          </a:prstGeom>
        </p:spPr>
        <p:txBody>
          <a:bodyPr lIns="0" tIns="0" rIns="0" bIns="0" rtlCol="0" anchor="t">
            <a:spAutoFit/>
          </a:bodyPr>
          <a:lstStyle/>
          <a:p>
            <a:pPr algn="l">
              <a:lnSpc>
                <a:spcPts val="7419"/>
              </a:lnSpc>
            </a:pPr>
            <a:r>
              <a:rPr lang="en-US" sz="5299" spc="-105">
                <a:solidFill>
                  <a:srgbClr val="36211B"/>
                </a:solidFill>
                <a:latin typeface="Fraunces"/>
                <a:ea typeface="Fraunces"/>
                <a:cs typeface="Fraunces"/>
                <a:sym typeface="Fraunces"/>
              </a:rPr>
              <a:t>Runas motorikas attīstīšanai </a:t>
            </a:r>
          </a:p>
        </p:txBody>
      </p:sp>
      <p:sp>
        <p:nvSpPr>
          <p:cNvPr id="5" name="TextBox 5"/>
          <p:cNvSpPr txBox="1"/>
          <p:nvPr/>
        </p:nvSpPr>
        <p:spPr>
          <a:xfrm>
            <a:off x="254788" y="1853184"/>
            <a:ext cx="17491788" cy="9195816"/>
          </a:xfrm>
          <a:prstGeom prst="rect">
            <a:avLst/>
          </a:prstGeom>
        </p:spPr>
        <p:txBody>
          <a:bodyPr lIns="0" tIns="0" rIns="0" bIns="0" rtlCol="0" anchor="t">
            <a:spAutoFit/>
          </a:bodyPr>
          <a:lstStyle/>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Veikt atslābinošus un stimulējošus vingrinājumus ar mērķi attīstīt artikulācijas, sejas, rīšanas, košļājamās un citas runas procesā iesaistītās muskulatūras, lai uzlabotu runas orgānu: lūpu, mīksto aukslēju, apakšžokļa un it īpaši mēles spēku, kustīgumu un kustību koordināciju.</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Izmantot žestus skaņu izrunas laikā.</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Izmantot attēlus (atgādnes) skaņu artikulatorām kustībām.</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Vingrināties izrunāt ritmiskus dzejoļus, mēles mežģus.</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Skaitīt skaitāmpantus kopā ar pirkstiņvingrinājumiem.</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Veikt mīmikas attīstīšanas vingrinājumus.</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Nepareizi izrunāto vārdu atkārtošana pareizi.</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Komunicējot ar bērnu, pieaugušā acīm jāatrodas vienā līmenī ar bērna acīm.</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Veikt logopēda ieteiktos artikulācijas aparāta vingrinājumus.</a:t>
            </a: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p:txBody>
      </p:sp>
      <p:sp>
        <p:nvSpPr>
          <p:cNvPr id="6" name="TextBox 5">
            <a:extLst>
              <a:ext uri="{FF2B5EF4-FFF2-40B4-BE49-F238E27FC236}">
                <a16:creationId xmlns:a16="http://schemas.microsoft.com/office/drawing/2014/main" id="{D5219DAE-E9F6-8659-FF86-2B4BA81D690C}"/>
              </a:ext>
            </a:extLst>
          </p:cNvPr>
          <p:cNvSpPr txBox="1"/>
          <p:nvPr/>
        </p:nvSpPr>
        <p:spPr>
          <a:xfrm>
            <a:off x="16403394" y="9715500"/>
            <a:ext cx="1447800" cy="369332"/>
          </a:xfrm>
          <a:prstGeom prst="rect">
            <a:avLst/>
          </a:prstGeom>
          <a:noFill/>
        </p:spPr>
        <p:txBody>
          <a:bodyPr wrap="square" rtlCol="0">
            <a:spAutoFit/>
          </a:bodyPr>
          <a:lstStyle/>
          <a:p>
            <a:r>
              <a:rPr lang="lv-LV" dirty="0">
                <a:latin typeface="Fraunces" panose="020B0604020202020204" charset="-70"/>
                <a:hlinkClick r:id="rId4" action="ppaction://hlinksldjump"/>
              </a:rPr>
              <a:t>Atpakaļ</a:t>
            </a:r>
            <a:endParaRPr lang="lv-LV" dirty="0">
              <a:latin typeface="Fraunces" panose="020B0604020202020204" charset="-7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8E6E3"/>
        </a:solidFill>
        <a:effectLst/>
      </p:bgPr>
    </p:bg>
    <p:spTree>
      <p:nvGrpSpPr>
        <p:cNvPr id="1" name=""/>
        <p:cNvGrpSpPr/>
        <p:nvPr/>
      </p:nvGrpSpPr>
      <p:grpSpPr>
        <a:xfrm>
          <a:off x="0" y="0"/>
          <a:ext cx="0" cy="0"/>
          <a:chOff x="0" y="0"/>
          <a:chExt cx="0" cy="0"/>
        </a:xfrm>
      </p:grpSpPr>
      <p:sp>
        <p:nvSpPr>
          <p:cNvPr id="2" name="AutoShape 2"/>
          <p:cNvSpPr/>
          <p:nvPr/>
        </p:nvSpPr>
        <p:spPr>
          <a:xfrm>
            <a:off x="6349614" y="9074467"/>
            <a:ext cx="5588773" cy="0"/>
          </a:xfrm>
          <a:prstGeom prst="line">
            <a:avLst/>
          </a:prstGeom>
          <a:ln w="9525" cap="flat">
            <a:solidFill>
              <a:srgbClr val="36211B"/>
            </a:solidFill>
            <a:prstDash val="solid"/>
            <a:headEnd type="none" w="sm" len="sm"/>
            <a:tailEnd type="none" w="sm" len="sm"/>
          </a:ln>
        </p:spPr>
        <p:txBody>
          <a:bodyPr/>
          <a:lstStyle/>
          <a:p>
            <a:endParaRPr lang="lv-LV"/>
          </a:p>
        </p:txBody>
      </p:sp>
      <p:sp>
        <p:nvSpPr>
          <p:cNvPr id="3" name="Freeform 3"/>
          <p:cNvSpPr/>
          <p:nvPr/>
        </p:nvSpPr>
        <p:spPr>
          <a:xfrm>
            <a:off x="0" y="0"/>
            <a:ext cx="18288000" cy="376223"/>
          </a:xfrm>
          <a:custGeom>
            <a:avLst/>
            <a:gdLst/>
            <a:ahLst/>
            <a:cxnLst/>
            <a:rect l="l" t="t" r="r" b="b"/>
            <a:pathLst>
              <a:path w="18288000" h="376223">
                <a:moveTo>
                  <a:pt x="0" y="0"/>
                </a:moveTo>
                <a:lnTo>
                  <a:pt x="18288000" y="0"/>
                </a:lnTo>
                <a:lnTo>
                  <a:pt x="18288000" y="376223"/>
                </a:lnTo>
                <a:lnTo>
                  <a:pt x="0" y="376223"/>
                </a:lnTo>
                <a:lnTo>
                  <a:pt x="0" y="0"/>
                </a:lnTo>
                <a:close/>
              </a:path>
            </a:pathLst>
          </a:custGeom>
          <a:blipFill>
            <a:blip r:embed="rId2"/>
            <a:stretch>
              <a:fillRect t="-1531929" b="-1102351"/>
            </a:stretch>
          </a:blipFill>
        </p:spPr>
        <p:txBody>
          <a:bodyPr/>
          <a:lstStyle/>
          <a:p>
            <a:endParaRPr lang="lv-LV"/>
          </a:p>
        </p:txBody>
      </p:sp>
      <p:sp>
        <p:nvSpPr>
          <p:cNvPr id="4" name="Freeform 4"/>
          <p:cNvSpPr/>
          <p:nvPr/>
        </p:nvSpPr>
        <p:spPr>
          <a:xfrm>
            <a:off x="0" y="5535005"/>
            <a:ext cx="18288000" cy="5970671"/>
          </a:xfrm>
          <a:custGeom>
            <a:avLst/>
            <a:gdLst/>
            <a:ahLst/>
            <a:cxnLst/>
            <a:rect l="l" t="t" r="r" b="b"/>
            <a:pathLst>
              <a:path w="18288000" h="5970671">
                <a:moveTo>
                  <a:pt x="0" y="0"/>
                </a:moveTo>
                <a:lnTo>
                  <a:pt x="18288000" y="0"/>
                </a:lnTo>
                <a:lnTo>
                  <a:pt x="18288000" y="5970670"/>
                </a:lnTo>
                <a:lnTo>
                  <a:pt x="0" y="5970670"/>
                </a:lnTo>
                <a:lnTo>
                  <a:pt x="0" y="0"/>
                </a:lnTo>
                <a:close/>
              </a:path>
            </a:pathLst>
          </a:custGeom>
          <a:blipFill>
            <a:blip r:embed="rId3"/>
            <a:stretch>
              <a:fillRect t="-103148" b="-103148"/>
            </a:stretch>
          </a:blipFill>
        </p:spPr>
        <p:txBody>
          <a:bodyPr/>
          <a:lstStyle/>
          <a:p>
            <a:endParaRPr lang="lv-LV"/>
          </a:p>
        </p:txBody>
      </p:sp>
      <p:sp>
        <p:nvSpPr>
          <p:cNvPr id="5" name="TextBox 5"/>
          <p:cNvSpPr txBox="1"/>
          <p:nvPr/>
        </p:nvSpPr>
        <p:spPr>
          <a:xfrm>
            <a:off x="508365" y="3424240"/>
            <a:ext cx="17271269" cy="1724813"/>
          </a:xfrm>
          <a:prstGeom prst="rect">
            <a:avLst/>
          </a:prstGeom>
        </p:spPr>
        <p:txBody>
          <a:bodyPr lIns="0" tIns="0" rIns="0" bIns="0" rtlCol="0" anchor="t">
            <a:spAutoFit/>
          </a:bodyPr>
          <a:lstStyle/>
          <a:p>
            <a:pPr algn="just">
              <a:lnSpc>
                <a:spcPts val="4529"/>
              </a:lnSpc>
            </a:pPr>
            <a:r>
              <a:rPr lang="en-US" sz="3905">
                <a:solidFill>
                  <a:srgbClr val="36211B"/>
                </a:solidFill>
                <a:latin typeface="Fraunces"/>
                <a:ea typeface="Fraunces"/>
                <a:cs typeface="Fraunces"/>
                <a:sym typeface="Fraunces"/>
              </a:rPr>
              <a:t>Materiāls paredzēts pedagogiem un atbalsta komandu speciālistiem palīdzības organizēšanai izglītojamajiem, kuri saskaras ar grūtībām mācību satura apguvē.</a:t>
            </a:r>
          </a:p>
        </p:txBody>
      </p:sp>
      <p:sp>
        <p:nvSpPr>
          <p:cNvPr id="6" name="Freeform 6"/>
          <p:cNvSpPr/>
          <p:nvPr/>
        </p:nvSpPr>
        <p:spPr>
          <a:xfrm>
            <a:off x="16388646" y="436897"/>
            <a:ext cx="1741308" cy="896602"/>
          </a:xfrm>
          <a:custGeom>
            <a:avLst/>
            <a:gdLst/>
            <a:ahLst/>
            <a:cxnLst/>
            <a:rect l="l" t="t" r="r" b="b"/>
            <a:pathLst>
              <a:path w="1741308" h="896602">
                <a:moveTo>
                  <a:pt x="0" y="0"/>
                </a:moveTo>
                <a:lnTo>
                  <a:pt x="1741308" y="0"/>
                </a:lnTo>
                <a:lnTo>
                  <a:pt x="1741308" y="896602"/>
                </a:lnTo>
                <a:lnTo>
                  <a:pt x="0" y="896602"/>
                </a:lnTo>
                <a:lnTo>
                  <a:pt x="0" y="0"/>
                </a:lnTo>
                <a:close/>
              </a:path>
            </a:pathLst>
          </a:custGeom>
          <a:blipFill>
            <a:blip r:embed="rId4"/>
            <a:stretch>
              <a:fillRect b="-2901"/>
            </a:stretch>
          </a:blipFill>
        </p:spPr>
        <p:txBody>
          <a:bodyPr/>
          <a:lstStyle/>
          <a:p>
            <a:endParaRPr lang="lv-LV"/>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E8E6E3"/>
        </a:solidFill>
        <a:effectLst/>
      </p:bgPr>
    </p:bg>
    <p:spTree>
      <p:nvGrpSpPr>
        <p:cNvPr id="1" name=""/>
        <p:cNvGrpSpPr/>
        <p:nvPr/>
      </p:nvGrpSpPr>
      <p:grpSpPr>
        <a:xfrm>
          <a:off x="0" y="0"/>
          <a:ext cx="0" cy="0"/>
          <a:chOff x="0" y="0"/>
          <a:chExt cx="0" cy="0"/>
        </a:xfrm>
      </p:grpSpPr>
      <p:sp>
        <p:nvSpPr>
          <p:cNvPr id="2" name="Freeform 2"/>
          <p:cNvSpPr/>
          <p:nvPr/>
        </p:nvSpPr>
        <p:spPr>
          <a:xfrm>
            <a:off x="0" y="0"/>
            <a:ext cx="18288000" cy="376223"/>
          </a:xfrm>
          <a:custGeom>
            <a:avLst/>
            <a:gdLst/>
            <a:ahLst/>
            <a:cxnLst/>
            <a:rect l="l" t="t" r="r" b="b"/>
            <a:pathLst>
              <a:path w="18288000" h="376223">
                <a:moveTo>
                  <a:pt x="0" y="0"/>
                </a:moveTo>
                <a:lnTo>
                  <a:pt x="18288000" y="0"/>
                </a:lnTo>
                <a:lnTo>
                  <a:pt x="18288000" y="376223"/>
                </a:lnTo>
                <a:lnTo>
                  <a:pt x="0" y="376223"/>
                </a:lnTo>
                <a:lnTo>
                  <a:pt x="0" y="0"/>
                </a:lnTo>
                <a:close/>
              </a:path>
            </a:pathLst>
          </a:custGeom>
          <a:blipFill>
            <a:blip r:embed="rId2"/>
            <a:stretch>
              <a:fillRect t="-1531929" b="-1102351"/>
            </a:stretch>
          </a:blipFill>
        </p:spPr>
        <p:txBody>
          <a:bodyPr/>
          <a:lstStyle/>
          <a:p>
            <a:endParaRPr lang="lv-LV"/>
          </a:p>
        </p:txBody>
      </p:sp>
      <p:sp>
        <p:nvSpPr>
          <p:cNvPr id="3" name="Freeform 3"/>
          <p:cNvSpPr/>
          <p:nvPr/>
        </p:nvSpPr>
        <p:spPr>
          <a:xfrm>
            <a:off x="16388646" y="436897"/>
            <a:ext cx="1741308" cy="896602"/>
          </a:xfrm>
          <a:custGeom>
            <a:avLst/>
            <a:gdLst/>
            <a:ahLst/>
            <a:cxnLst/>
            <a:rect l="l" t="t" r="r" b="b"/>
            <a:pathLst>
              <a:path w="1741308" h="896602">
                <a:moveTo>
                  <a:pt x="0" y="0"/>
                </a:moveTo>
                <a:lnTo>
                  <a:pt x="1741308" y="0"/>
                </a:lnTo>
                <a:lnTo>
                  <a:pt x="1741308" y="896602"/>
                </a:lnTo>
                <a:lnTo>
                  <a:pt x="0" y="896602"/>
                </a:lnTo>
                <a:lnTo>
                  <a:pt x="0" y="0"/>
                </a:lnTo>
                <a:close/>
              </a:path>
            </a:pathLst>
          </a:custGeom>
          <a:blipFill>
            <a:blip r:embed="rId3"/>
            <a:stretch>
              <a:fillRect b="-2901"/>
            </a:stretch>
          </a:blipFill>
        </p:spPr>
        <p:txBody>
          <a:bodyPr/>
          <a:lstStyle/>
          <a:p>
            <a:endParaRPr lang="lv-LV"/>
          </a:p>
        </p:txBody>
      </p:sp>
      <p:sp>
        <p:nvSpPr>
          <p:cNvPr id="4" name="TextBox 4"/>
          <p:cNvSpPr txBox="1"/>
          <p:nvPr/>
        </p:nvSpPr>
        <p:spPr>
          <a:xfrm>
            <a:off x="2618688" y="640397"/>
            <a:ext cx="12425541" cy="903606"/>
          </a:xfrm>
          <a:prstGeom prst="rect">
            <a:avLst/>
          </a:prstGeom>
        </p:spPr>
        <p:txBody>
          <a:bodyPr lIns="0" tIns="0" rIns="0" bIns="0" rtlCol="0" anchor="t">
            <a:spAutoFit/>
          </a:bodyPr>
          <a:lstStyle/>
          <a:p>
            <a:pPr algn="ctr">
              <a:lnSpc>
                <a:spcPts val="7419"/>
              </a:lnSpc>
            </a:pPr>
            <a:r>
              <a:rPr lang="en-US" sz="5299" spc="-105">
                <a:solidFill>
                  <a:srgbClr val="36211B"/>
                </a:solidFill>
                <a:latin typeface="Fraunces"/>
                <a:ea typeface="Fraunces"/>
                <a:cs typeface="Fraunces"/>
                <a:sym typeface="Fraunces"/>
              </a:rPr>
              <a:t>Stostīšanās novēršanai I</a:t>
            </a:r>
          </a:p>
        </p:txBody>
      </p:sp>
      <p:sp>
        <p:nvSpPr>
          <p:cNvPr id="5" name="TextBox 5"/>
          <p:cNvSpPr txBox="1"/>
          <p:nvPr/>
        </p:nvSpPr>
        <p:spPr>
          <a:xfrm>
            <a:off x="0" y="1419224"/>
            <a:ext cx="17662918" cy="16377666"/>
          </a:xfrm>
          <a:prstGeom prst="rect">
            <a:avLst/>
          </a:prstGeom>
        </p:spPr>
        <p:txBody>
          <a:bodyPr lIns="0" tIns="0" rIns="0" bIns="0" rtlCol="0" anchor="t">
            <a:spAutoFit/>
          </a:bodyPr>
          <a:lstStyle/>
          <a:p>
            <a:pPr algn="just">
              <a:lnSpc>
                <a:spcPts val="4107"/>
              </a:lnSpc>
            </a:pPr>
            <a:endParaRPr/>
          </a:p>
          <a:p>
            <a:pPr algn="just">
              <a:lnSpc>
                <a:spcPts val="1998"/>
              </a:lnSpc>
            </a:pPr>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Nodrošināt mierīgu, drošu vidi, kas mazina emocionālo spriedzi un stresu.</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Atbrīvot no publiskas uzstāšanās.</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Dot iespēju atbildēt no vietas, strādāt mazās grupās utt.</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Mācību procesā dot ilgāku laiku atbildēm, atbildes pieņemt rakstiski, atbildēt individuāli.</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Uzdot jautājumus ar iekļautām atbildēm.</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Izteikšanos realizēt ar sižetattēliem, zīmējumu.</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Veicināt roku, ķermeņa, mīmikas kustības, vingrināt lietot žestus.</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Izmantot muskuļu tonusa pazemināšanas un elpošanas vingrinājumus.</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Ieteicamas peldēšanas nodarbības.</a:t>
            </a: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1998"/>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p:txBody>
      </p:sp>
      <p:sp>
        <p:nvSpPr>
          <p:cNvPr id="6" name="TextBox 5">
            <a:extLst>
              <a:ext uri="{FF2B5EF4-FFF2-40B4-BE49-F238E27FC236}">
                <a16:creationId xmlns:a16="http://schemas.microsoft.com/office/drawing/2014/main" id="{D366DEBF-4130-665B-F082-53C93D1F6C01}"/>
              </a:ext>
            </a:extLst>
          </p:cNvPr>
          <p:cNvSpPr txBox="1"/>
          <p:nvPr/>
        </p:nvSpPr>
        <p:spPr>
          <a:xfrm>
            <a:off x="16403394" y="9715500"/>
            <a:ext cx="1447800" cy="369332"/>
          </a:xfrm>
          <a:prstGeom prst="rect">
            <a:avLst/>
          </a:prstGeom>
          <a:noFill/>
        </p:spPr>
        <p:txBody>
          <a:bodyPr wrap="square" rtlCol="0">
            <a:spAutoFit/>
          </a:bodyPr>
          <a:lstStyle/>
          <a:p>
            <a:r>
              <a:rPr lang="lv-LV" dirty="0">
                <a:latin typeface="Fraunces" panose="020B0604020202020204" charset="-70"/>
                <a:hlinkClick r:id="rId4" action="ppaction://hlinksldjump"/>
              </a:rPr>
              <a:t>Atpakaļ</a:t>
            </a:r>
            <a:endParaRPr lang="lv-LV" dirty="0">
              <a:latin typeface="Fraunces" panose="020B0604020202020204" charset="-7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E8E6E3"/>
        </a:solidFill>
        <a:effectLst/>
      </p:bgPr>
    </p:bg>
    <p:spTree>
      <p:nvGrpSpPr>
        <p:cNvPr id="1" name=""/>
        <p:cNvGrpSpPr/>
        <p:nvPr/>
      </p:nvGrpSpPr>
      <p:grpSpPr>
        <a:xfrm>
          <a:off x="0" y="0"/>
          <a:ext cx="0" cy="0"/>
          <a:chOff x="0" y="0"/>
          <a:chExt cx="0" cy="0"/>
        </a:xfrm>
      </p:grpSpPr>
      <p:sp>
        <p:nvSpPr>
          <p:cNvPr id="2" name="Freeform 2"/>
          <p:cNvSpPr/>
          <p:nvPr/>
        </p:nvSpPr>
        <p:spPr>
          <a:xfrm>
            <a:off x="0" y="0"/>
            <a:ext cx="18288000" cy="376223"/>
          </a:xfrm>
          <a:custGeom>
            <a:avLst/>
            <a:gdLst/>
            <a:ahLst/>
            <a:cxnLst/>
            <a:rect l="l" t="t" r="r" b="b"/>
            <a:pathLst>
              <a:path w="18288000" h="376223">
                <a:moveTo>
                  <a:pt x="0" y="0"/>
                </a:moveTo>
                <a:lnTo>
                  <a:pt x="18288000" y="0"/>
                </a:lnTo>
                <a:lnTo>
                  <a:pt x="18288000" y="376223"/>
                </a:lnTo>
                <a:lnTo>
                  <a:pt x="0" y="376223"/>
                </a:lnTo>
                <a:lnTo>
                  <a:pt x="0" y="0"/>
                </a:lnTo>
                <a:close/>
              </a:path>
            </a:pathLst>
          </a:custGeom>
          <a:blipFill>
            <a:blip r:embed="rId2"/>
            <a:stretch>
              <a:fillRect t="-1531929" b="-1102351"/>
            </a:stretch>
          </a:blipFill>
        </p:spPr>
        <p:txBody>
          <a:bodyPr/>
          <a:lstStyle/>
          <a:p>
            <a:endParaRPr lang="lv-LV"/>
          </a:p>
        </p:txBody>
      </p:sp>
      <p:sp>
        <p:nvSpPr>
          <p:cNvPr id="3" name="Freeform 3"/>
          <p:cNvSpPr/>
          <p:nvPr/>
        </p:nvSpPr>
        <p:spPr>
          <a:xfrm>
            <a:off x="16388646" y="436897"/>
            <a:ext cx="1741308" cy="896602"/>
          </a:xfrm>
          <a:custGeom>
            <a:avLst/>
            <a:gdLst/>
            <a:ahLst/>
            <a:cxnLst/>
            <a:rect l="l" t="t" r="r" b="b"/>
            <a:pathLst>
              <a:path w="1741308" h="896602">
                <a:moveTo>
                  <a:pt x="0" y="0"/>
                </a:moveTo>
                <a:lnTo>
                  <a:pt x="1741308" y="0"/>
                </a:lnTo>
                <a:lnTo>
                  <a:pt x="1741308" y="896602"/>
                </a:lnTo>
                <a:lnTo>
                  <a:pt x="0" y="896602"/>
                </a:lnTo>
                <a:lnTo>
                  <a:pt x="0" y="0"/>
                </a:lnTo>
                <a:close/>
              </a:path>
            </a:pathLst>
          </a:custGeom>
          <a:blipFill>
            <a:blip r:embed="rId3"/>
            <a:stretch>
              <a:fillRect b="-2901"/>
            </a:stretch>
          </a:blipFill>
        </p:spPr>
        <p:txBody>
          <a:bodyPr/>
          <a:lstStyle/>
          <a:p>
            <a:endParaRPr lang="lv-LV"/>
          </a:p>
        </p:txBody>
      </p:sp>
      <p:sp>
        <p:nvSpPr>
          <p:cNvPr id="4" name="TextBox 4"/>
          <p:cNvSpPr txBox="1"/>
          <p:nvPr/>
        </p:nvSpPr>
        <p:spPr>
          <a:xfrm>
            <a:off x="2618688" y="640397"/>
            <a:ext cx="12425541" cy="903606"/>
          </a:xfrm>
          <a:prstGeom prst="rect">
            <a:avLst/>
          </a:prstGeom>
        </p:spPr>
        <p:txBody>
          <a:bodyPr lIns="0" tIns="0" rIns="0" bIns="0" rtlCol="0" anchor="t">
            <a:spAutoFit/>
          </a:bodyPr>
          <a:lstStyle/>
          <a:p>
            <a:pPr algn="ctr">
              <a:lnSpc>
                <a:spcPts val="7419"/>
              </a:lnSpc>
            </a:pPr>
            <a:r>
              <a:rPr lang="en-US" sz="5299" spc="-105">
                <a:solidFill>
                  <a:srgbClr val="36211B"/>
                </a:solidFill>
                <a:latin typeface="Fraunces"/>
                <a:ea typeface="Fraunces"/>
                <a:cs typeface="Fraunces"/>
                <a:sym typeface="Fraunces"/>
              </a:rPr>
              <a:t>Stostīšanās novēršanai II</a:t>
            </a:r>
          </a:p>
        </p:txBody>
      </p:sp>
      <p:sp>
        <p:nvSpPr>
          <p:cNvPr id="5" name="TextBox 5"/>
          <p:cNvSpPr txBox="1"/>
          <p:nvPr/>
        </p:nvSpPr>
        <p:spPr>
          <a:xfrm>
            <a:off x="137391" y="1362074"/>
            <a:ext cx="17662918" cy="15615666"/>
          </a:xfrm>
          <a:prstGeom prst="rect">
            <a:avLst/>
          </a:prstGeom>
        </p:spPr>
        <p:txBody>
          <a:bodyPr lIns="0" tIns="0" rIns="0" bIns="0" rtlCol="0" anchor="t">
            <a:spAutoFit/>
          </a:bodyPr>
          <a:lstStyle/>
          <a:p>
            <a:pPr algn="just">
              <a:lnSpc>
                <a:spcPts val="4107"/>
              </a:lnSpc>
            </a:pPr>
            <a:endParaRPr/>
          </a:p>
          <a:p>
            <a:pPr algn="just">
              <a:lnSpc>
                <a:spcPts val="1998"/>
              </a:lnSpc>
            </a:pPr>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Ievērot nesteidzīgas runas tempu, tā pietiekamu skaļumu un izteiksmīgumu, pareizu runas elpošanu, pievēršot uzmanību patskaņu izrunai.</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Vingrināt ritma izjūt (ritma izsišana, dziedāšana, tautasdziesmu skandēšana).</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Ieteicamas vokālās nodarbības.</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Vingrināties sapludināt un izdziedāt zilbes</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Izmantot logoritmikas vingrinājumus.</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Sakārtot dienas režīmu.</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Pedagogam kopā ar vecākiem mazināt iespējamos stostīšanās stimulus ikdienā.</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Logopēda/ audiologopēda vadībā strādāt ar runas tempa, ritma un plūduma traucējumiem, mācoties kontrolēt plūstošu runu, izmantojot runas tehnikas, mācīties, kā šīs tehnikas lietot atšķirīgās runas situācijās.</a:t>
            </a:r>
          </a:p>
          <a:p>
            <a:pPr algn="just">
              <a:lnSpc>
                <a:spcPts val="4107"/>
              </a:lnSpc>
            </a:pPr>
            <a:endParaRPr lang="en-US" sz="3700" spc="-74">
              <a:solidFill>
                <a:srgbClr val="36211B"/>
              </a:solidFill>
              <a:latin typeface="Fraunces"/>
              <a:ea typeface="Fraunces"/>
              <a:cs typeface="Fraunces"/>
              <a:sym typeface="Fraunces"/>
            </a:endParaRPr>
          </a:p>
          <a:p>
            <a:pPr algn="just">
              <a:lnSpc>
                <a:spcPts val="1998"/>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p:txBody>
      </p:sp>
      <p:sp>
        <p:nvSpPr>
          <p:cNvPr id="6" name="TextBox 5">
            <a:extLst>
              <a:ext uri="{FF2B5EF4-FFF2-40B4-BE49-F238E27FC236}">
                <a16:creationId xmlns:a16="http://schemas.microsoft.com/office/drawing/2014/main" id="{B00FC8B2-9D81-560E-CBC1-CA549C2DB4AE}"/>
              </a:ext>
            </a:extLst>
          </p:cNvPr>
          <p:cNvSpPr txBox="1"/>
          <p:nvPr/>
        </p:nvSpPr>
        <p:spPr>
          <a:xfrm>
            <a:off x="16403394" y="9715500"/>
            <a:ext cx="1447800" cy="369332"/>
          </a:xfrm>
          <a:prstGeom prst="rect">
            <a:avLst/>
          </a:prstGeom>
          <a:noFill/>
        </p:spPr>
        <p:txBody>
          <a:bodyPr wrap="square" rtlCol="0">
            <a:spAutoFit/>
          </a:bodyPr>
          <a:lstStyle/>
          <a:p>
            <a:r>
              <a:rPr lang="lv-LV" dirty="0">
                <a:latin typeface="Fraunces" panose="020B0604020202020204" charset="-70"/>
                <a:hlinkClick r:id="rId4" action="ppaction://hlinksldjump"/>
              </a:rPr>
              <a:t>Atpakaļ</a:t>
            </a:r>
            <a:endParaRPr lang="lv-LV" dirty="0">
              <a:latin typeface="Fraunces" panose="020B0604020202020204" charset="-7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E8E6E3"/>
        </a:solidFill>
        <a:effectLst/>
      </p:bgPr>
    </p:bg>
    <p:spTree>
      <p:nvGrpSpPr>
        <p:cNvPr id="1" name=""/>
        <p:cNvGrpSpPr/>
        <p:nvPr/>
      </p:nvGrpSpPr>
      <p:grpSpPr>
        <a:xfrm>
          <a:off x="0" y="0"/>
          <a:ext cx="0" cy="0"/>
          <a:chOff x="0" y="0"/>
          <a:chExt cx="0" cy="0"/>
        </a:xfrm>
      </p:grpSpPr>
      <p:sp>
        <p:nvSpPr>
          <p:cNvPr id="2" name="Freeform 2"/>
          <p:cNvSpPr/>
          <p:nvPr/>
        </p:nvSpPr>
        <p:spPr>
          <a:xfrm>
            <a:off x="0" y="0"/>
            <a:ext cx="18288000" cy="376223"/>
          </a:xfrm>
          <a:custGeom>
            <a:avLst/>
            <a:gdLst/>
            <a:ahLst/>
            <a:cxnLst/>
            <a:rect l="l" t="t" r="r" b="b"/>
            <a:pathLst>
              <a:path w="18288000" h="376223">
                <a:moveTo>
                  <a:pt x="0" y="0"/>
                </a:moveTo>
                <a:lnTo>
                  <a:pt x="18288000" y="0"/>
                </a:lnTo>
                <a:lnTo>
                  <a:pt x="18288000" y="376223"/>
                </a:lnTo>
                <a:lnTo>
                  <a:pt x="0" y="376223"/>
                </a:lnTo>
                <a:lnTo>
                  <a:pt x="0" y="0"/>
                </a:lnTo>
                <a:close/>
              </a:path>
            </a:pathLst>
          </a:custGeom>
          <a:blipFill>
            <a:blip r:embed="rId2"/>
            <a:stretch>
              <a:fillRect t="-1531929" b="-1102351"/>
            </a:stretch>
          </a:blipFill>
        </p:spPr>
        <p:txBody>
          <a:bodyPr/>
          <a:lstStyle/>
          <a:p>
            <a:endParaRPr lang="lv-LV"/>
          </a:p>
        </p:txBody>
      </p:sp>
      <p:sp>
        <p:nvSpPr>
          <p:cNvPr id="3" name="Freeform 3"/>
          <p:cNvSpPr/>
          <p:nvPr/>
        </p:nvSpPr>
        <p:spPr>
          <a:xfrm>
            <a:off x="16388646" y="436897"/>
            <a:ext cx="1741308" cy="896602"/>
          </a:xfrm>
          <a:custGeom>
            <a:avLst/>
            <a:gdLst/>
            <a:ahLst/>
            <a:cxnLst/>
            <a:rect l="l" t="t" r="r" b="b"/>
            <a:pathLst>
              <a:path w="1741308" h="896602">
                <a:moveTo>
                  <a:pt x="0" y="0"/>
                </a:moveTo>
                <a:lnTo>
                  <a:pt x="1741308" y="0"/>
                </a:lnTo>
                <a:lnTo>
                  <a:pt x="1741308" y="896602"/>
                </a:lnTo>
                <a:lnTo>
                  <a:pt x="0" y="896602"/>
                </a:lnTo>
                <a:lnTo>
                  <a:pt x="0" y="0"/>
                </a:lnTo>
                <a:close/>
              </a:path>
            </a:pathLst>
          </a:custGeom>
          <a:blipFill>
            <a:blip r:embed="rId3"/>
            <a:stretch>
              <a:fillRect b="-2901"/>
            </a:stretch>
          </a:blipFill>
        </p:spPr>
        <p:txBody>
          <a:bodyPr/>
          <a:lstStyle/>
          <a:p>
            <a:endParaRPr lang="lv-LV"/>
          </a:p>
        </p:txBody>
      </p:sp>
      <p:sp>
        <p:nvSpPr>
          <p:cNvPr id="4" name="TextBox 4"/>
          <p:cNvSpPr txBox="1"/>
          <p:nvPr/>
        </p:nvSpPr>
        <p:spPr>
          <a:xfrm>
            <a:off x="2931229" y="780423"/>
            <a:ext cx="12425541" cy="903606"/>
          </a:xfrm>
          <a:prstGeom prst="rect">
            <a:avLst/>
          </a:prstGeom>
        </p:spPr>
        <p:txBody>
          <a:bodyPr lIns="0" tIns="0" rIns="0" bIns="0" rtlCol="0" anchor="t">
            <a:spAutoFit/>
          </a:bodyPr>
          <a:lstStyle/>
          <a:p>
            <a:pPr algn="l">
              <a:lnSpc>
                <a:spcPts val="7419"/>
              </a:lnSpc>
            </a:pPr>
            <a:r>
              <a:rPr lang="en-US" sz="5299" spc="-105">
                <a:solidFill>
                  <a:srgbClr val="36211B"/>
                </a:solidFill>
                <a:latin typeface="Fraunces"/>
                <a:ea typeface="Fraunces"/>
                <a:cs typeface="Fraunces"/>
                <a:sym typeface="Fraunces"/>
              </a:rPr>
              <a:t>Traucētas verbālās izpratnes spējas I</a:t>
            </a:r>
          </a:p>
        </p:txBody>
      </p:sp>
      <p:sp>
        <p:nvSpPr>
          <p:cNvPr id="5" name="TextBox 5"/>
          <p:cNvSpPr txBox="1"/>
          <p:nvPr/>
        </p:nvSpPr>
        <p:spPr>
          <a:xfrm>
            <a:off x="165618" y="1419224"/>
            <a:ext cx="17444015" cy="9662541"/>
          </a:xfrm>
          <a:prstGeom prst="rect">
            <a:avLst/>
          </a:prstGeom>
        </p:spPr>
        <p:txBody>
          <a:bodyPr lIns="0" tIns="0" rIns="0" bIns="0" rtlCol="0" anchor="t">
            <a:spAutoFit/>
          </a:bodyPr>
          <a:lstStyle/>
          <a:p>
            <a:pPr algn="just">
              <a:lnSpc>
                <a:spcPts val="4107"/>
              </a:lnSpc>
            </a:pPr>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Samazināt vienlaikus doto instrukciju skaitu.</a:t>
            </a:r>
          </a:p>
          <a:p>
            <a:pPr algn="just">
              <a:lnSpc>
                <a:spcPts val="1887"/>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Lasīt priekšā instrukcijas.</a:t>
            </a:r>
          </a:p>
          <a:p>
            <a:pPr algn="just">
              <a:lnSpc>
                <a:spcPts val="1887"/>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Veidot instrukcijas un tekstus atbilstoši vieglās valodas principiem.</a:t>
            </a:r>
          </a:p>
          <a:p>
            <a:pPr algn="just">
              <a:lnSpc>
                <a:spcPts val="1887"/>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Sniedzot mutvārdu norādījumus, uzturēt ar izglītojamo acu kontaktu.</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Sniegt īsas, skaidras norādes un instrukcijas, garākās norādes sadalīt pa daļām, nepieciešamības gadījumā tās atkārtot.</a:t>
            </a:r>
          </a:p>
          <a:p>
            <a:pPr algn="just">
              <a:lnSpc>
                <a:spcPts val="1887"/>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Pārliecināties, ka izglītojamais izprot instrukciju, izlasīto utt.</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Sadalīt tekstu nelielos apjomos.</a:t>
            </a:r>
          </a:p>
          <a:p>
            <a:pPr algn="just">
              <a:lnSpc>
                <a:spcPts val="1887"/>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Lūgt izglītojamajam atkārtot vai pārfrāzēt dzirdēto vai izlasīto informāciju, lai pārliecinātos par tās izpratni.</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Iekrāsot, pasvītrot, apvilkt vai kā citādi izcelt atslēgvārdus tekstā.</a:t>
            </a: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p:txBody>
      </p:sp>
      <p:sp>
        <p:nvSpPr>
          <p:cNvPr id="6" name="TextBox 5">
            <a:extLst>
              <a:ext uri="{FF2B5EF4-FFF2-40B4-BE49-F238E27FC236}">
                <a16:creationId xmlns:a16="http://schemas.microsoft.com/office/drawing/2014/main" id="{40A31E4F-F579-5FB3-7C10-B37AF62B3D94}"/>
              </a:ext>
            </a:extLst>
          </p:cNvPr>
          <p:cNvSpPr txBox="1"/>
          <p:nvPr/>
        </p:nvSpPr>
        <p:spPr>
          <a:xfrm>
            <a:off x="16403394" y="9715500"/>
            <a:ext cx="1447800" cy="369332"/>
          </a:xfrm>
          <a:prstGeom prst="rect">
            <a:avLst/>
          </a:prstGeom>
          <a:noFill/>
        </p:spPr>
        <p:txBody>
          <a:bodyPr wrap="square" rtlCol="0">
            <a:spAutoFit/>
          </a:bodyPr>
          <a:lstStyle/>
          <a:p>
            <a:r>
              <a:rPr lang="lv-LV" dirty="0">
                <a:latin typeface="Fraunces" panose="020B0604020202020204" charset="-70"/>
                <a:hlinkClick r:id="rId4" action="ppaction://hlinksldjump"/>
              </a:rPr>
              <a:t>Atpakaļ</a:t>
            </a:r>
            <a:endParaRPr lang="lv-LV" dirty="0">
              <a:latin typeface="Fraunces" panose="020B0604020202020204" charset="-7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E8E6E3"/>
        </a:solidFill>
        <a:effectLst/>
      </p:bgPr>
    </p:bg>
    <p:spTree>
      <p:nvGrpSpPr>
        <p:cNvPr id="1" name=""/>
        <p:cNvGrpSpPr/>
        <p:nvPr/>
      </p:nvGrpSpPr>
      <p:grpSpPr>
        <a:xfrm>
          <a:off x="0" y="0"/>
          <a:ext cx="0" cy="0"/>
          <a:chOff x="0" y="0"/>
          <a:chExt cx="0" cy="0"/>
        </a:xfrm>
      </p:grpSpPr>
      <p:sp>
        <p:nvSpPr>
          <p:cNvPr id="2" name="Freeform 2"/>
          <p:cNvSpPr/>
          <p:nvPr/>
        </p:nvSpPr>
        <p:spPr>
          <a:xfrm>
            <a:off x="0" y="0"/>
            <a:ext cx="18288000" cy="376223"/>
          </a:xfrm>
          <a:custGeom>
            <a:avLst/>
            <a:gdLst/>
            <a:ahLst/>
            <a:cxnLst/>
            <a:rect l="l" t="t" r="r" b="b"/>
            <a:pathLst>
              <a:path w="18288000" h="376223">
                <a:moveTo>
                  <a:pt x="0" y="0"/>
                </a:moveTo>
                <a:lnTo>
                  <a:pt x="18288000" y="0"/>
                </a:lnTo>
                <a:lnTo>
                  <a:pt x="18288000" y="376223"/>
                </a:lnTo>
                <a:lnTo>
                  <a:pt x="0" y="376223"/>
                </a:lnTo>
                <a:lnTo>
                  <a:pt x="0" y="0"/>
                </a:lnTo>
                <a:close/>
              </a:path>
            </a:pathLst>
          </a:custGeom>
          <a:blipFill>
            <a:blip r:embed="rId2"/>
            <a:stretch>
              <a:fillRect t="-1531929" b="-1102351"/>
            </a:stretch>
          </a:blipFill>
        </p:spPr>
        <p:txBody>
          <a:bodyPr/>
          <a:lstStyle/>
          <a:p>
            <a:endParaRPr lang="lv-LV"/>
          </a:p>
        </p:txBody>
      </p:sp>
      <p:sp>
        <p:nvSpPr>
          <p:cNvPr id="3" name="Freeform 3"/>
          <p:cNvSpPr/>
          <p:nvPr/>
        </p:nvSpPr>
        <p:spPr>
          <a:xfrm>
            <a:off x="16388646" y="436897"/>
            <a:ext cx="1741308" cy="896602"/>
          </a:xfrm>
          <a:custGeom>
            <a:avLst/>
            <a:gdLst/>
            <a:ahLst/>
            <a:cxnLst/>
            <a:rect l="l" t="t" r="r" b="b"/>
            <a:pathLst>
              <a:path w="1741308" h="896602">
                <a:moveTo>
                  <a:pt x="0" y="0"/>
                </a:moveTo>
                <a:lnTo>
                  <a:pt x="1741308" y="0"/>
                </a:lnTo>
                <a:lnTo>
                  <a:pt x="1741308" y="896602"/>
                </a:lnTo>
                <a:lnTo>
                  <a:pt x="0" y="896602"/>
                </a:lnTo>
                <a:lnTo>
                  <a:pt x="0" y="0"/>
                </a:lnTo>
                <a:close/>
              </a:path>
            </a:pathLst>
          </a:custGeom>
          <a:blipFill>
            <a:blip r:embed="rId3"/>
            <a:stretch>
              <a:fillRect b="-2901"/>
            </a:stretch>
          </a:blipFill>
        </p:spPr>
        <p:txBody>
          <a:bodyPr/>
          <a:lstStyle/>
          <a:p>
            <a:endParaRPr lang="lv-LV"/>
          </a:p>
        </p:txBody>
      </p:sp>
      <p:sp>
        <p:nvSpPr>
          <p:cNvPr id="4" name="TextBox 4"/>
          <p:cNvSpPr txBox="1"/>
          <p:nvPr/>
        </p:nvSpPr>
        <p:spPr>
          <a:xfrm>
            <a:off x="2775655" y="780423"/>
            <a:ext cx="12425541" cy="903606"/>
          </a:xfrm>
          <a:prstGeom prst="rect">
            <a:avLst/>
          </a:prstGeom>
        </p:spPr>
        <p:txBody>
          <a:bodyPr lIns="0" tIns="0" rIns="0" bIns="0" rtlCol="0" anchor="t">
            <a:spAutoFit/>
          </a:bodyPr>
          <a:lstStyle/>
          <a:p>
            <a:pPr algn="l">
              <a:lnSpc>
                <a:spcPts val="7419"/>
              </a:lnSpc>
            </a:pPr>
            <a:r>
              <a:rPr lang="en-US" sz="5299" spc="-105">
                <a:solidFill>
                  <a:srgbClr val="36211B"/>
                </a:solidFill>
                <a:latin typeface="Fraunces"/>
                <a:ea typeface="Fraunces"/>
                <a:cs typeface="Fraunces"/>
                <a:sym typeface="Fraunces"/>
              </a:rPr>
              <a:t>Traucētas verbālās izpratnes spējas II</a:t>
            </a:r>
          </a:p>
        </p:txBody>
      </p:sp>
      <p:sp>
        <p:nvSpPr>
          <p:cNvPr id="5" name="TextBox 5"/>
          <p:cNvSpPr txBox="1"/>
          <p:nvPr/>
        </p:nvSpPr>
        <p:spPr>
          <a:xfrm>
            <a:off x="-171738" y="756497"/>
            <a:ext cx="17647602" cy="13024866"/>
          </a:xfrm>
          <a:prstGeom prst="rect">
            <a:avLst/>
          </a:prstGeom>
        </p:spPr>
        <p:txBody>
          <a:bodyPr lIns="0" tIns="0" rIns="0" bIns="0" rtlCol="0" anchor="t">
            <a:spAutoFit/>
          </a:bodyPr>
          <a:lstStyle/>
          <a:p>
            <a:pPr algn="just">
              <a:lnSpc>
                <a:spcPts val="4107"/>
              </a:lnSpc>
            </a:pPr>
            <a:endParaRPr/>
          </a:p>
          <a:p>
            <a:pPr algn="just">
              <a:lnSpc>
                <a:spcPts val="4107"/>
              </a:lnSpc>
            </a:pPr>
            <a:endParaRPr/>
          </a:p>
          <a:p>
            <a:pPr algn="just">
              <a:lnSpc>
                <a:spcPts val="1998"/>
              </a:lnSpc>
            </a:pPr>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Lietot simbolus, piktogrammas teksta uztveres uzlabošanai.</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Izmantot vizuālas atgādnes: attēlus, tabulas, grafikus, shēmas, likumus, formulas ar vizuālo pastiprinājumu.</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Mācīt izprast un patstāvīgi veidot shēmas, tabulas, grafikus, domu kartes.</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Verbālo informāciju papildināt ar vizuālo informāciju.</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Mācīt verbalizēt domāšanas procesu.</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Paplašināt vārdu krājumu, attīstīt valodas prasmes, veicināt sarunāšanos.</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Iesaistīt izglītojamo aktivitātēs, kas paredz jaunu vārdu apgūšanu un vārdu krājuma paplašināšanu.</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Kopā ar izglītojamo lasīt par viņu interesējošām tēmām un lasīto pārrunāt.</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Vērojot darba produktivitāti, nodrošināt biežākas dinamiskās pauzes.</a:t>
            </a:r>
          </a:p>
          <a:p>
            <a:pPr algn="just">
              <a:lnSpc>
                <a:spcPts val="1998"/>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1998"/>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p:txBody>
      </p:sp>
      <p:sp>
        <p:nvSpPr>
          <p:cNvPr id="6" name="TextBox 5">
            <a:extLst>
              <a:ext uri="{FF2B5EF4-FFF2-40B4-BE49-F238E27FC236}">
                <a16:creationId xmlns:a16="http://schemas.microsoft.com/office/drawing/2014/main" id="{294F8614-FC75-750C-366C-9CB078760DAE}"/>
              </a:ext>
            </a:extLst>
          </p:cNvPr>
          <p:cNvSpPr txBox="1"/>
          <p:nvPr/>
        </p:nvSpPr>
        <p:spPr>
          <a:xfrm>
            <a:off x="16403394" y="9715500"/>
            <a:ext cx="1447800" cy="369332"/>
          </a:xfrm>
          <a:prstGeom prst="rect">
            <a:avLst/>
          </a:prstGeom>
          <a:noFill/>
        </p:spPr>
        <p:txBody>
          <a:bodyPr wrap="square" rtlCol="0">
            <a:spAutoFit/>
          </a:bodyPr>
          <a:lstStyle/>
          <a:p>
            <a:r>
              <a:rPr lang="lv-LV" dirty="0">
                <a:latin typeface="Fraunces" panose="020B0604020202020204" charset="-70"/>
                <a:hlinkClick r:id="rId4" action="ppaction://hlinksldjump"/>
              </a:rPr>
              <a:t>Atpakaļ</a:t>
            </a:r>
            <a:endParaRPr lang="lv-LV" dirty="0">
              <a:latin typeface="Fraunces" panose="020B0604020202020204" charset="-7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E8E6E3"/>
        </a:solidFill>
        <a:effectLst/>
      </p:bgPr>
    </p:bg>
    <p:spTree>
      <p:nvGrpSpPr>
        <p:cNvPr id="1" name=""/>
        <p:cNvGrpSpPr/>
        <p:nvPr/>
      </p:nvGrpSpPr>
      <p:grpSpPr>
        <a:xfrm>
          <a:off x="0" y="0"/>
          <a:ext cx="0" cy="0"/>
          <a:chOff x="0" y="0"/>
          <a:chExt cx="0" cy="0"/>
        </a:xfrm>
      </p:grpSpPr>
      <p:sp>
        <p:nvSpPr>
          <p:cNvPr id="2" name="Freeform 2"/>
          <p:cNvSpPr/>
          <p:nvPr/>
        </p:nvSpPr>
        <p:spPr>
          <a:xfrm>
            <a:off x="0" y="0"/>
            <a:ext cx="18288000" cy="376223"/>
          </a:xfrm>
          <a:custGeom>
            <a:avLst/>
            <a:gdLst/>
            <a:ahLst/>
            <a:cxnLst/>
            <a:rect l="l" t="t" r="r" b="b"/>
            <a:pathLst>
              <a:path w="18288000" h="376223">
                <a:moveTo>
                  <a:pt x="0" y="0"/>
                </a:moveTo>
                <a:lnTo>
                  <a:pt x="18288000" y="0"/>
                </a:lnTo>
                <a:lnTo>
                  <a:pt x="18288000" y="376223"/>
                </a:lnTo>
                <a:lnTo>
                  <a:pt x="0" y="376223"/>
                </a:lnTo>
                <a:lnTo>
                  <a:pt x="0" y="0"/>
                </a:lnTo>
                <a:close/>
              </a:path>
            </a:pathLst>
          </a:custGeom>
          <a:blipFill>
            <a:blip r:embed="rId2"/>
            <a:stretch>
              <a:fillRect t="-1531929" b="-1102351"/>
            </a:stretch>
          </a:blipFill>
        </p:spPr>
        <p:txBody>
          <a:bodyPr/>
          <a:lstStyle/>
          <a:p>
            <a:endParaRPr lang="lv-LV"/>
          </a:p>
        </p:txBody>
      </p:sp>
      <p:sp>
        <p:nvSpPr>
          <p:cNvPr id="3" name="Freeform 3"/>
          <p:cNvSpPr/>
          <p:nvPr/>
        </p:nvSpPr>
        <p:spPr>
          <a:xfrm>
            <a:off x="16388646" y="436897"/>
            <a:ext cx="1741308" cy="896602"/>
          </a:xfrm>
          <a:custGeom>
            <a:avLst/>
            <a:gdLst/>
            <a:ahLst/>
            <a:cxnLst/>
            <a:rect l="l" t="t" r="r" b="b"/>
            <a:pathLst>
              <a:path w="1741308" h="896602">
                <a:moveTo>
                  <a:pt x="0" y="0"/>
                </a:moveTo>
                <a:lnTo>
                  <a:pt x="1741308" y="0"/>
                </a:lnTo>
                <a:lnTo>
                  <a:pt x="1741308" y="896602"/>
                </a:lnTo>
                <a:lnTo>
                  <a:pt x="0" y="896602"/>
                </a:lnTo>
                <a:lnTo>
                  <a:pt x="0" y="0"/>
                </a:lnTo>
                <a:close/>
              </a:path>
            </a:pathLst>
          </a:custGeom>
          <a:blipFill>
            <a:blip r:embed="rId3"/>
            <a:stretch>
              <a:fillRect b="-2901"/>
            </a:stretch>
          </a:blipFill>
        </p:spPr>
        <p:txBody>
          <a:bodyPr/>
          <a:lstStyle/>
          <a:p>
            <a:endParaRPr lang="lv-LV"/>
          </a:p>
        </p:txBody>
      </p:sp>
      <p:sp>
        <p:nvSpPr>
          <p:cNvPr id="4" name="TextBox 4"/>
          <p:cNvSpPr txBox="1"/>
          <p:nvPr/>
        </p:nvSpPr>
        <p:spPr>
          <a:xfrm>
            <a:off x="3085794" y="780423"/>
            <a:ext cx="12425541" cy="903606"/>
          </a:xfrm>
          <a:prstGeom prst="rect">
            <a:avLst/>
          </a:prstGeom>
        </p:spPr>
        <p:txBody>
          <a:bodyPr lIns="0" tIns="0" rIns="0" bIns="0" rtlCol="0" anchor="t">
            <a:spAutoFit/>
          </a:bodyPr>
          <a:lstStyle/>
          <a:p>
            <a:pPr algn="l">
              <a:lnSpc>
                <a:spcPts val="7419"/>
              </a:lnSpc>
            </a:pPr>
            <a:r>
              <a:rPr lang="en-US" sz="5299" spc="-105">
                <a:solidFill>
                  <a:srgbClr val="36211B"/>
                </a:solidFill>
                <a:latin typeface="Fraunces"/>
                <a:ea typeface="Fraunces"/>
                <a:cs typeface="Fraunces"/>
                <a:sym typeface="Fraunces"/>
              </a:rPr>
              <a:t>Traucētas verbālās izpratnes spējas III</a:t>
            </a:r>
          </a:p>
        </p:txBody>
      </p:sp>
      <p:sp>
        <p:nvSpPr>
          <p:cNvPr id="5" name="TextBox 5"/>
          <p:cNvSpPr txBox="1"/>
          <p:nvPr/>
        </p:nvSpPr>
        <p:spPr>
          <a:xfrm>
            <a:off x="170087" y="1746874"/>
            <a:ext cx="17609505" cy="9748266"/>
          </a:xfrm>
          <a:prstGeom prst="rect">
            <a:avLst/>
          </a:prstGeom>
        </p:spPr>
        <p:txBody>
          <a:bodyPr lIns="0" tIns="0" rIns="0" bIns="0" rtlCol="0" anchor="t">
            <a:spAutoFit/>
          </a:bodyPr>
          <a:lstStyle/>
          <a:p>
            <a:pPr algn="just">
              <a:lnSpc>
                <a:spcPts val="4107"/>
              </a:lnSpc>
            </a:pPr>
            <a:endParaRPr/>
          </a:p>
          <a:p>
            <a:pPr algn="just">
              <a:lnSpc>
                <a:spcPts val="4107"/>
              </a:lnSpc>
            </a:pPr>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Mācīt izglītojamajam lasot vilkt līdzi ar pirkstu un/vai izmantot kartona sloksnīti zem lasāmās rindiņas.</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Rakstu darbos palīdzēt strukturēt lapu, iezīmēt laukumu katram uzdevumam.</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Spēlēt spēles, kas ir saistītās ar vārdu lietošanu, verbālo izpratni un izteiksmi (piemēram, Alias, Scrabble, 5 sekundes, jautrie burti, situāciju skaidrošana utt.).</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Izmantot dažāda veida vizuālus uzdevumus un spēles - puzles, konstruktorus, origami, 3D attēlus, vizuālās aplikācijas no detaļām, ģeometriskām formām.</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Iesaistīt izglītojamo konstruēšanas un veidošanās aktivitātēs, likt kopā detaļas, izjaukt, salikt atpakaļ, analizēt formas, veidot kolāžas no ģeometriskām formām, transformēt tās, veidot skulptūras.</a:t>
            </a: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p:txBody>
      </p:sp>
      <p:sp>
        <p:nvSpPr>
          <p:cNvPr id="6" name="TextBox 5">
            <a:extLst>
              <a:ext uri="{FF2B5EF4-FFF2-40B4-BE49-F238E27FC236}">
                <a16:creationId xmlns:a16="http://schemas.microsoft.com/office/drawing/2014/main" id="{90CBA281-50F7-16C2-8F6A-5C6D2E5F2EF5}"/>
              </a:ext>
            </a:extLst>
          </p:cNvPr>
          <p:cNvSpPr txBox="1"/>
          <p:nvPr/>
        </p:nvSpPr>
        <p:spPr>
          <a:xfrm>
            <a:off x="16403394" y="9715500"/>
            <a:ext cx="1447800" cy="369332"/>
          </a:xfrm>
          <a:prstGeom prst="rect">
            <a:avLst/>
          </a:prstGeom>
          <a:noFill/>
        </p:spPr>
        <p:txBody>
          <a:bodyPr wrap="square" rtlCol="0">
            <a:spAutoFit/>
          </a:bodyPr>
          <a:lstStyle/>
          <a:p>
            <a:r>
              <a:rPr lang="lv-LV" dirty="0">
                <a:latin typeface="Fraunces" panose="020B0604020202020204" charset="-70"/>
                <a:hlinkClick r:id="rId4" action="ppaction://hlinksldjump"/>
              </a:rPr>
              <a:t>Atpakaļ</a:t>
            </a:r>
            <a:endParaRPr lang="lv-LV" dirty="0">
              <a:latin typeface="Fraunces" panose="020B0604020202020204" charset="-7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E8E6E3"/>
        </a:solidFill>
        <a:effectLst/>
      </p:bgPr>
    </p:bg>
    <p:spTree>
      <p:nvGrpSpPr>
        <p:cNvPr id="1" name=""/>
        <p:cNvGrpSpPr/>
        <p:nvPr/>
      </p:nvGrpSpPr>
      <p:grpSpPr>
        <a:xfrm>
          <a:off x="0" y="0"/>
          <a:ext cx="0" cy="0"/>
          <a:chOff x="0" y="0"/>
          <a:chExt cx="0" cy="0"/>
        </a:xfrm>
      </p:grpSpPr>
      <p:sp>
        <p:nvSpPr>
          <p:cNvPr id="2" name="Freeform 2"/>
          <p:cNvSpPr/>
          <p:nvPr/>
        </p:nvSpPr>
        <p:spPr>
          <a:xfrm>
            <a:off x="0" y="0"/>
            <a:ext cx="18288000" cy="376223"/>
          </a:xfrm>
          <a:custGeom>
            <a:avLst/>
            <a:gdLst/>
            <a:ahLst/>
            <a:cxnLst/>
            <a:rect l="l" t="t" r="r" b="b"/>
            <a:pathLst>
              <a:path w="18288000" h="376223">
                <a:moveTo>
                  <a:pt x="0" y="0"/>
                </a:moveTo>
                <a:lnTo>
                  <a:pt x="18288000" y="0"/>
                </a:lnTo>
                <a:lnTo>
                  <a:pt x="18288000" y="376223"/>
                </a:lnTo>
                <a:lnTo>
                  <a:pt x="0" y="376223"/>
                </a:lnTo>
                <a:lnTo>
                  <a:pt x="0" y="0"/>
                </a:lnTo>
                <a:close/>
              </a:path>
            </a:pathLst>
          </a:custGeom>
          <a:blipFill>
            <a:blip r:embed="rId2"/>
            <a:stretch>
              <a:fillRect t="-1531929" b="-1102351"/>
            </a:stretch>
          </a:blipFill>
        </p:spPr>
        <p:txBody>
          <a:bodyPr/>
          <a:lstStyle/>
          <a:p>
            <a:endParaRPr lang="lv-LV"/>
          </a:p>
        </p:txBody>
      </p:sp>
      <p:sp>
        <p:nvSpPr>
          <p:cNvPr id="3" name="Freeform 3"/>
          <p:cNvSpPr/>
          <p:nvPr/>
        </p:nvSpPr>
        <p:spPr>
          <a:xfrm>
            <a:off x="16388646" y="436897"/>
            <a:ext cx="1741308" cy="896602"/>
          </a:xfrm>
          <a:custGeom>
            <a:avLst/>
            <a:gdLst/>
            <a:ahLst/>
            <a:cxnLst/>
            <a:rect l="l" t="t" r="r" b="b"/>
            <a:pathLst>
              <a:path w="1741308" h="896602">
                <a:moveTo>
                  <a:pt x="0" y="0"/>
                </a:moveTo>
                <a:lnTo>
                  <a:pt x="1741308" y="0"/>
                </a:lnTo>
                <a:lnTo>
                  <a:pt x="1741308" y="896602"/>
                </a:lnTo>
                <a:lnTo>
                  <a:pt x="0" y="896602"/>
                </a:lnTo>
                <a:lnTo>
                  <a:pt x="0" y="0"/>
                </a:lnTo>
                <a:close/>
              </a:path>
            </a:pathLst>
          </a:custGeom>
          <a:blipFill>
            <a:blip r:embed="rId3"/>
            <a:stretch>
              <a:fillRect b="-2901"/>
            </a:stretch>
          </a:blipFill>
        </p:spPr>
        <p:txBody>
          <a:bodyPr/>
          <a:lstStyle/>
          <a:p>
            <a:endParaRPr lang="lv-LV"/>
          </a:p>
        </p:txBody>
      </p:sp>
      <p:sp>
        <p:nvSpPr>
          <p:cNvPr id="4" name="TextBox 4"/>
          <p:cNvSpPr txBox="1"/>
          <p:nvPr/>
        </p:nvSpPr>
        <p:spPr>
          <a:xfrm>
            <a:off x="1425284" y="780423"/>
            <a:ext cx="14812350" cy="903606"/>
          </a:xfrm>
          <a:prstGeom prst="rect">
            <a:avLst/>
          </a:prstGeom>
        </p:spPr>
        <p:txBody>
          <a:bodyPr lIns="0" tIns="0" rIns="0" bIns="0" rtlCol="0" anchor="t">
            <a:spAutoFit/>
          </a:bodyPr>
          <a:lstStyle/>
          <a:p>
            <a:pPr algn="ctr">
              <a:lnSpc>
                <a:spcPts val="7419"/>
              </a:lnSpc>
            </a:pPr>
            <a:r>
              <a:rPr lang="en-US" sz="5299" spc="-105">
                <a:solidFill>
                  <a:srgbClr val="36211B"/>
                </a:solidFill>
                <a:latin typeface="Fraunces"/>
                <a:ea typeface="Fraunces"/>
                <a:cs typeface="Fraunces"/>
                <a:sym typeface="Fraunces"/>
              </a:rPr>
              <a:t>Vārdu krājuma paplašināšanai un aktivizēšanai I</a:t>
            </a:r>
          </a:p>
        </p:txBody>
      </p:sp>
      <p:sp>
        <p:nvSpPr>
          <p:cNvPr id="5" name="TextBox 5"/>
          <p:cNvSpPr txBox="1"/>
          <p:nvPr/>
        </p:nvSpPr>
        <p:spPr>
          <a:xfrm>
            <a:off x="111470" y="1331404"/>
            <a:ext cx="17551448" cy="17673066"/>
          </a:xfrm>
          <a:prstGeom prst="rect">
            <a:avLst/>
          </a:prstGeom>
        </p:spPr>
        <p:txBody>
          <a:bodyPr lIns="0" tIns="0" rIns="0" bIns="0" rtlCol="0" anchor="t">
            <a:spAutoFit/>
          </a:bodyPr>
          <a:lstStyle/>
          <a:p>
            <a:pPr algn="just">
              <a:lnSpc>
                <a:spcPts val="4107"/>
              </a:lnSpc>
            </a:pPr>
            <a:endParaRPr/>
          </a:p>
          <a:p>
            <a:pPr algn="just">
              <a:lnSpc>
                <a:spcPts val="1998"/>
              </a:lnSpc>
            </a:pPr>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Skatīties grāmatas, attēlus un video sižetus, nosaukt lietas.</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Izmantot dažādas aktivitātes un uzdevumus vārdu krājuma paplašināšanai un aktivizēšanai, piemēram, priekšmetu, darbību nosaukšana pēc apraksta; attēlu atlasīšana pēc dzirdētā vārda, pēc pirmā burta, pēc apraksta; pēc skanējuma tuvu vārdu (lapa, lāpa) diferencēšana; veselā sastāvdaļu nosaukšana; teikuma papildināšana ar vārdu – skatoties attēlā vai patstāvīgi (pastnieks atnesa – ko?)</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Vizualizēt tekstu, izmantot simbolu valodu.</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Jaunu vārdu/jēdzienu apguvē izmantot vizuālo atbalstu (attēlu kartītes, demonstrējumus, piktogrammas).</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Veidot individuālo vārdnīcu.</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Vārdu krājuma minimuma izvēle konkrētas tēmas apskatei; attēli, priekšmeti.</a:t>
            </a:r>
          </a:p>
          <a:p>
            <a:pPr algn="just">
              <a:lnSpc>
                <a:spcPts val="1998"/>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1998"/>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1998"/>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p:txBody>
      </p:sp>
      <p:sp>
        <p:nvSpPr>
          <p:cNvPr id="6" name="TextBox 5">
            <a:extLst>
              <a:ext uri="{FF2B5EF4-FFF2-40B4-BE49-F238E27FC236}">
                <a16:creationId xmlns:a16="http://schemas.microsoft.com/office/drawing/2014/main" id="{B5F8985B-66C1-E9D3-547E-FA3C4E3A2740}"/>
              </a:ext>
            </a:extLst>
          </p:cNvPr>
          <p:cNvSpPr txBox="1"/>
          <p:nvPr/>
        </p:nvSpPr>
        <p:spPr>
          <a:xfrm>
            <a:off x="16403394" y="9715500"/>
            <a:ext cx="1447800" cy="369332"/>
          </a:xfrm>
          <a:prstGeom prst="rect">
            <a:avLst/>
          </a:prstGeom>
          <a:noFill/>
        </p:spPr>
        <p:txBody>
          <a:bodyPr wrap="square" rtlCol="0">
            <a:spAutoFit/>
          </a:bodyPr>
          <a:lstStyle/>
          <a:p>
            <a:r>
              <a:rPr lang="lv-LV" dirty="0">
                <a:latin typeface="Fraunces" panose="020B0604020202020204" charset="-70"/>
                <a:hlinkClick r:id="rId4" action="ppaction://hlinksldjump"/>
              </a:rPr>
              <a:t>Atpakaļ</a:t>
            </a:r>
            <a:endParaRPr lang="lv-LV" dirty="0">
              <a:latin typeface="Fraunces" panose="020B0604020202020204" charset="-7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E8E6E3"/>
        </a:solidFill>
        <a:effectLst/>
      </p:bgPr>
    </p:bg>
    <p:spTree>
      <p:nvGrpSpPr>
        <p:cNvPr id="1" name=""/>
        <p:cNvGrpSpPr/>
        <p:nvPr/>
      </p:nvGrpSpPr>
      <p:grpSpPr>
        <a:xfrm>
          <a:off x="0" y="0"/>
          <a:ext cx="0" cy="0"/>
          <a:chOff x="0" y="0"/>
          <a:chExt cx="0" cy="0"/>
        </a:xfrm>
      </p:grpSpPr>
      <p:sp>
        <p:nvSpPr>
          <p:cNvPr id="2" name="Freeform 2"/>
          <p:cNvSpPr/>
          <p:nvPr/>
        </p:nvSpPr>
        <p:spPr>
          <a:xfrm>
            <a:off x="0" y="0"/>
            <a:ext cx="18288000" cy="376223"/>
          </a:xfrm>
          <a:custGeom>
            <a:avLst/>
            <a:gdLst/>
            <a:ahLst/>
            <a:cxnLst/>
            <a:rect l="l" t="t" r="r" b="b"/>
            <a:pathLst>
              <a:path w="18288000" h="376223">
                <a:moveTo>
                  <a:pt x="0" y="0"/>
                </a:moveTo>
                <a:lnTo>
                  <a:pt x="18288000" y="0"/>
                </a:lnTo>
                <a:lnTo>
                  <a:pt x="18288000" y="376223"/>
                </a:lnTo>
                <a:lnTo>
                  <a:pt x="0" y="376223"/>
                </a:lnTo>
                <a:lnTo>
                  <a:pt x="0" y="0"/>
                </a:lnTo>
                <a:close/>
              </a:path>
            </a:pathLst>
          </a:custGeom>
          <a:blipFill>
            <a:blip r:embed="rId2"/>
            <a:stretch>
              <a:fillRect t="-1531929" b="-1102351"/>
            </a:stretch>
          </a:blipFill>
        </p:spPr>
        <p:txBody>
          <a:bodyPr/>
          <a:lstStyle/>
          <a:p>
            <a:endParaRPr lang="lv-LV"/>
          </a:p>
        </p:txBody>
      </p:sp>
      <p:sp>
        <p:nvSpPr>
          <p:cNvPr id="3" name="Freeform 3"/>
          <p:cNvSpPr/>
          <p:nvPr/>
        </p:nvSpPr>
        <p:spPr>
          <a:xfrm>
            <a:off x="16388646" y="436897"/>
            <a:ext cx="1741308" cy="896602"/>
          </a:xfrm>
          <a:custGeom>
            <a:avLst/>
            <a:gdLst/>
            <a:ahLst/>
            <a:cxnLst/>
            <a:rect l="l" t="t" r="r" b="b"/>
            <a:pathLst>
              <a:path w="1741308" h="896602">
                <a:moveTo>
                  <a:pt x="0" y="0"/>
                </a:moveTo>
                <a:lnTo>
                  <a:pt x="1741308" y="0"/>
                </a:lnTo>
                <a:lnTo>
                  <a:pt x="1741308" y="896602"/>
                </a:lnTo>
                <a:lnTo>
                  <a:pt x="0" y="896602"/>
                </a:lnTo>
                <a:lnTo>
                  <a:pt x="0" y="0"/>
                </a:lnTo>
                <a:close/>
              </a:path>
            </a:pathLst>
          </a:custGeom>
          <a:blipFill>
            <a:blip r:embed="rId3"/>
            <a:stretch>
              <a:fillRect b="-2901"/>
            </a:stretch>
          </a:blipFill>
        </p:spPr>
        <p:txBody>
          <a:bodyPr/>
          <a:lstStyle/>
          <a:p>
            <a:endParaRPr lang="lv-LV"/>
          </a:p>
        </p:txBody>
      </p:sp>
      <p:sp>
        <p:nvSpPr>
          <p:cNvPr id="4" name="TextBox 4"/>
          <p:cNvSpPr txBox="1"/>
          <p:nvPr/>
        </p:nvSpPr>
        <p:spPr>
          <a:xfrm>
            <a:off x="1364998" y="780423"/>
            <a:ext cx="15023648" cy="903606"/>
          </a:xfrm>
          <a:prstGeom prst="rect">
            <a:avLst/>
          </a:prstGeom>
        </p:spPr>
        <p:txBody>
          <a:bodyPr lIns="0" tIns="0" rIns="0" bIns="0" rtlCol="0" anchor="t">
            <a:spAutoFit/>
          </a:bodyPr>
          <a:lstStyle/>
          <a:p>
            <a:pPr algn="ctr">
              <a:lnSpc>
                <a:spcPts val="7419"/>
              </a:lnSpc>
            </a:pPr>
            <a:r>
              <a:rPr lang="en-US" sz="5299" spc="-105">
                <a:solidFill>
                  <a:srgbClr val="36211B"/>
                </a:solidFill>
                <a:latin typeface="Fraunces"/>
                <a:ea typeface="Fraunces"/>
                <a:cs typeface="Fraunces"/>
                <a:sym typeface="Fraunces"/>
              </a:rPr>
              <a:t>Vārdu krājuma paplašināšanai un aktivizēšanai II</a:t>
            </a:r>
          </a:p>
        </p:txBody>
      </p:sp>
      <p:sp>
        <p:nvSpPr>
          <p:cNvPr id="5" name="TextBox 5"/>
          <p:cNvSpPr txBox="1"/>
          <p:nvPr/>
        </p:nvSpPr>
        <p:spPr>
          <a:xfrm>
            <a:off x="0" y="1313189"/>
            <a:ext cx="17662918" cy="16396716"/>
          </a:xfrm>
          <a:prstGeom prst="rect">
            <a:avLst/>
          </a:prstGeom>
        </p:spPr>
        <p:txBody>
          <a:bodyPr lIns="0" tIns="0" rIns="0" bIns="0" rtlCol="0" anchor="t">
            <a:spAutoFit/>
          </a:bodyPr>
          <a:lstStyle/>
          <a:p>
            <a:pPr algn="just">
              <a:lnSpc>
                <a:spcPts val="4107"/>
              </a:lnSpc>
            </a:pPr>
            <a:endParaRPr/>
          </a:p>
          <a:p>
            <a:pPr algn="just">
              <a:lnSpc>
                <a:spcPts val="1998"/>
              </a:lnSpc>
            </a:pPr>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Spēlēt dažādas atmiņas spēles ar attēliem, loģisko sakarību saskatīšana, sinonīmu un antonīmu spēles, attēls + īss teikums.</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Komentēt ikdienas darbības (skaidrot).</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Mazināt hiperaprūpi, nogaidīt bērna atbildi.</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Ierobežot viedierīču lietošanu izklaides spēlēm.</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Pārdomāti atlasīt valodas materiāla izvēlei nodarbībās, iesākto turpināt un nostiprināt mājās.</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Izmantot interneta resursus bērniem vārdu krājuma paplašināšanai un aktivizēšanai.</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Izmantot tekstus simbolu valodā (Widgit vai kādā citā simbolu valodā).</a:t>
            </a: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1998"/>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p:txBody>
      </p:sp>
      <p:sp>
        <p:nvSpPr>
          <p:cNvPr id="6" name="TextBox 5">
            <a:extLst>
              <a:ext uri="{FF2B5EF4-FFF2-40B4-BE49-F238E27FC236}">
                <a16:creationId xmlns:a16="http://schemas.microsoft.com/office/drawing/2014/main" id="{6CEE5F99-2701-A407-6A37-23433381B09F}"/>
              </a:ext>
            </a:extLst>
          </p:cNvPr>
          <p:cNvSpPr txBox="1"/>
          <p:nvPr/>
        </p:nvSpPr>
        <p:spPr>
          <a:xfrm>
            <a:off x="16403394" y="9715500"/>
            <a:ext cx="1447800" cy="369332"/>
          </a:xfrm>
          <a:prstGeom prst="rect">
            <a:avLst/>
          </a:prstGeom>
          <a:noFill/>
        </p:spPr>
        <p:txBody>
          <a:bodyPr wrap="square" rtlCol="0">
            <a:spAutoFit/>
          </a:bodyPr>
          <a:lstStyle/>
          <a:p>
            <a:r>
              <a:rPr lang="lv-LV" dirty="0">
                <a:latin typeface="Fraunces" panose="020B0604020202020204" charset="-70"/>
                <a:hlinkClick r:id="rId4" action="ppaction://hlinksldjump"/>
              </a:rPr>
              <a:t>Atpakaļ</a:t>
            </a:r>
            <a:endParaRPr lang="lv-LV" dirty="0">
              <a:latin typeface="Fraunces" panose="020B0604020202020204" charset="-7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E8E6E3"/>
        </a:solidFill>
        <a:effectLst/>
      </p:bgPr>
    </p:bg>
    <p:spTree>
      <p:nvGrpSpPr>
        <p:cNvPr id="1" name=""/>
        <p:cNvGrpSpPr/>
        <p:nvPr/>
      </p:nvGrpSpPr>
      <p:grpSpPr>
        <a:xfrm>
          <a:off x="0" y="0"/>
          <a:ext cx="0" cy="0"/>
          <a:chOff x="0" y="0"/>
          <a:chExt cx="0" cy="0"/>
        </a:xfrm>
      </p:grpSpPr>
      <p:sp>
        <p:nvSpPr>
          <p:cNvPr id="2" name="Freeform 2"/>
          <p:cNvSpPr/>
          <p:nvPr/>
        </p:nvSpPr>
        <p:spPr>
          <a:xfrm>
            <a:off x="0" y="0"/>
            <a:ext cx="18288000" cy="376223"/>
          </a:xfrm>
          <a:custGeom>
            <a:avLst/>
            <a:gdLst/>
            <a:ahLst/>
            <a:cxnLst/>
            <a:rect l="l" t="t" r="r" b="b"/>
            <a:pathLst>
              <a:path w="18288000" h="376223">
                <a:moveTo>
                  <a:pt x="0" y="0"/>
                </a:moveTo>
                <a:lnTo>
                  <a:pt x="18288000" y="0"/>
                </a:lnTo>
                <a:lnTo>
                  <a:pt x="18288000" y="376223"/>
                </a:lnTo>
                <a:lnTo>
                  <a:pt x="0" y="376223"/>
                </a:lnTo>
                <a:lnTo>
                  <a:pt x="0" y="0"/>
                </a:lnTo>
                <a:close/>
              </a:path>
            </a:pathLst>
          </a:custGeom>
          <a:blipFill>
            <a:blip r:embed="rId2"/>
            <a:stretch>
              <a:fillRect t="-1531929" b="-1102351"/>
            </a:stretch>
          </a:blipFill>
        </p:spPr>
        <p:txBody>
          <a:bodyPr/>
          <a:lstStyle/>
          <a:p>
            <a:endParaRPr lang="lv-LV"/>
          </a:p>
        </p:txBody>
      </p:sp>
      <p:sp>
        <p:nvSpPr>
          <p:cNvPr id="3" name="Freeform 3"/>
          <p:cNvSpPr/>
          <p:nvPr/>
        </p:nvSpPr>
        <p:spPr>
          <a:xfrm>
            <a:off x="16388646" y="436897"/>
            <a:ext cx="1741308" cy="896602"/>
          </a:xfrm>
          <a:custGeom>
            <a:avLst/>
            <a:gdLst/>
            <a:ahLst/>
            <a:cxnLst/>
            <a:rect l="l" t="t" r="r" b="b"/>
            <a:pathLst>
              <a:path w="1741308" h="896602">
                <a:moveTo>
                  <a:pt x="0" y="0"/>
                </a:moveTo>
                <a:lnTo>
                  <a:pt x="1741308" y="0"/>
                </a:lnTo>
                <a:lnTo>
                  <a:pt x="1741308" y="896602"/>
                </a:lnTo>
                <a:lnTo>
                  <a:pt x="0" y="896602"/>
                </a:lnTo>
                <a:lnTo>
                  <a:pt x="0" y="0"/>
                </a:lnTo>
                <a:close/>
              </a:path>
            </a:pathLst>
          </a:custGeom>
          <a:blipFill>
            <a:blip r:embed="rId3"/>
            <a:stretch>
              <a:fillRect b="-2901"/>
            </a:stretch>
          </a:blipFill>
        </p:spPr>
        <p:txBody>
          <a:bodyPr/>
          <a:lstStyle/>
          <a:p>
            <a:endParaRPr lang="lv-LV"/>
          </a:p>
        </p:txBody>
      </p:sp>
      <p:sp>
        <p:nvSpPr>
          <p:cNvPr id="4" name="TextBox 4"/>
          <p:cNvSpPr txBox="1"/>
          <p:nvPr/>
        </p:nvSpPr>
        <p:spPr>
          <a:xfrm>
            <a:off x="1364998" y="780423"/>
            <a:ext cx="14640612" cy="903606"/>
          </a:xfrm>
          <a:prstGeom prst="rect">
            <a:avLst/>
          </a:prstGeom>
        </p:spPr>
        <p:txBody>
          <a:bodyPr lIns="0" tIns="0" rIns="0" bIns="0" rtlCol="0" anchor="t">
            <a:spAutoFit/>
          </a:bodyPr>
          <a:lstStyle/>
          <a:p>
            <a:pPr algn="ctr">
              <a:lnSpc>
                <a:spcPts val="7419"/>
              </a:lnSpc>
            </a:pPr>
            <a:r>
              <a:rPr lang="en-US" sz="5299" spc="-105">
                <a:solidFill>
                  <a:srgbClr val="36211B"/>
                </a:solidFill>
                <a:latin typeface="Fraunces"/>
                <a:ea typeface="Fraunces"/>
                <a:cs typeface="Fraunces"/>
                <a:sym typeface="Fraunces"/>
              </a:rPr>
              <a:t>Lasīšanas prasmju attīstīšanai I</a:t>
            </a:r>
          </a:p>
        </p:txBody>
      </p:sp>
      <p:sp>
        <p:nvSpPr>
          <p:cNvPr id="5" name="TextBox 5"/>
          <p:cNvSpPr txBox="1"/>
          <p:nvPr/>
        </p:nvSpPr>
        <p:spPr>
          <a:xfrm>
            <a:off x="192255" y="1313189"/>
            <a:ext cx="17662918" cy="17920716"/>
          </a:xfrm>
          <a:prstGeom prst="rect">
            <a:avLst/>
          </a:prstGeom>
        </p:spPr>
        <p:txBody>
          <a:bodyPr lIns="0" tIns="0" rIns="0" bIns="0" rtlCol="0" anchor="t">
            <a:spAutoFit/>
          </a:bodyPr>
          <a:lstStyle/>
          <a:p>
            <a:pPr algn="just">
              <a:lnSpc>
                <a:spcPts val="4107"/>
              </a:lnSpc>
            </a:pPr>
            <a:endParaRPr/>
          </a:p>
          <a:p>
            <a:pPr algn="just">
              <a:lnSpc>
                <a:spcPts val="1998"/>
              </a:lnSpc>
            </a:pPr>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Izmantot tekstus vieglā valodā.</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Lasīt tekstus, kas sadalīti zilbēs.</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Izmantot krāsainu fonu un piemērotu šriftu.</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Lasot izmantot dažādus iegaumēšanas paņēmienus (burtu izcelšana, pasvītrošana, zīmējumi, žesti u.c.).</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Lasot zem rindas likt grāmatzīmi vai rindu lasīt no papīra izgrieztā lodziņā.</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Sarežģītākos vārdus lasīt priekšā.</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Rosināt lasīt sadzīves tekstus: ēdienu receptes, āra reklāmas, ierakstus kalendārā, īsziņas.</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Vingrināties lasīt katru dienu 15 min. Pārrunāt izlasīto. Trenēties atstāstīt izlasīto (pa teikumam, rindkopai, visu tekstu).</a:t>
            </a:r>
          </a:p>
          <a:p>
            <a:pPr algn="just">
              <a:lnSpc>
                <a:spcPts val="4107"/>
              </a:lnSpc>
            </a:pPr>
            <a:endParaRPr lang="en-US" sz="3700" spc="-74">
              <a:solidFill>
                <a:srgbClr val="36211B"/>
              </a:solidFill>
              <a:latin typeface="Fraunces"/>
              <a:ea typeface="Fraunces"/>
              <a:cs typeface="Fraunces"/>
              <a:sym typeface="Fraunces"/>
            </a:endParaRPr>
          </a:p>
          <a:p>
            <a:pPr algn="just">
              <a:lnSpc>
                <a:spcPts val="1998"/>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1998"/>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p:txBody>
      </p:sp>
      <p:sp>
        <p:nvSpPr>
          <p:cNvPr id="6" name="TextBox 5">
            <a:extLst>
              <a:ext uri="{FF2B5EF4-FFF2-40B4-BE49-F238E27FC236}">
                <a16:creationId xmlns:a16="http://schemas.microsoft.com/office/drawing/2014/main" id="{1604C3FD-A427-9717-08F2-88EE3F943C74}"/>
              </a:ext>
            </a:extLst>
          </p:cNvPr>
          <p:cNvSpPr txBox="1"/>
          <p:nvPr/>
        </p:nvSpPr>
        <p:spPr>
          <a:xfrm>
            <a:off x="16403394" y="9715500"/>
            <a:ext cx="1447800" cy="369332"/>
          </a:xfrm>
          <a:prstGeom prst="rect">
            <a:avLst/>
          </a:prstGeom>
          <a:noFill/>
        </p:spPr>
        <p:txBody>
          <a:bodyPr wrap="square" rtlCol="0">
            <a:spAutoFit/>
          </a:bodyPr>
          <a:lstStyle/>
          <a:p>
            <a:r>
              <a:rPr lang="lv-LV" dirty="0">
                <a:latin typeface="Fraunces" panose="020B0604020202020204" charset="-70"/>
                <a:hlinkClick r:id="rId4" action="ppaction://hlinksldjump"/>
              </a:rPr>
              <a:t>Atpakaļ</a:t>
            </a:r>
            <a:endParaRPr lang="lv-LV" dirty="0">
              <a:latin typeface="Fraunces" panose="020B0604020202020204" charset="-7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E8E6E3"/>
        </a:solidFill>
        <a:effectLst/>
      </p:bgPr>
    </p:bg>
    <p:spTree>
      <p:nvGrpSpPr>
        <p:cNvPr id="1" name=""/>
        <p:cNvGrpSpPr/>
        <p:nvPr/>
      </p:nvGrpSpPr>
      <p:grpSpPr>
        <a:xfrm>
          <a:off x="0" y="0"/>
          <a:ext cx="0" cy="0"/>
          <a:chOff x="0" y="0"/>
          <a:chExt cx="0" cy="0"/>
        </a:xfrm>
      </p:grpSpPr>
      <p:sp>
        <p:nvSpPr>
          <p:cNvPr id="2" name="Freeform 2"/>
          <p:cNvSpPr/>
          <p:nvPr/>
        </p:nvSpPr>
        <p:spPr>
          <a:xfrm>
            <a:off x="0" y="0"/>
            <a:ext cx="18288000" cy="376223"/>
          </a:xfrm>
          <a:custGeom>
            <a:avLst/>
            <a:gdLst/>
            <a:ahLst/>
            <a:cxnLst/>
            <a:rect l="l" t="t" r="r" b="b"/>
            <a:pathLst>
              <a:path w="18288000" h="376223">
                <a:moveTo>
                  <a:pt x="0" y="0"/>
                </a:moveTo>
                <a:lnTo>
                  <a:pt x="18288000" y="0"/>
                </a:lnTo>
                <a:lnTo>
                  <a:pt x="18288000" y="376223"/>
                </a:lnTo>
                <a:lnTo>
                  <a:pt x="0" y="376223"/>
                </a:lnTo>
                <a:lnTo>
                  <a:pt x="0" y="0"/>
                </a:lnTo>
                <a:close/>
              </a:path>
            </a:pathLst>
          </a:custGeom>
          <a:blipFill>
            <a:blip r:embed="rId2"/>
            <a:stretch>
              <a:fillRect t="-1531929" b="-1102351"/>
            </a:stretch>
          </a:blipFill>
        </p:spPr>
        <p:txBody>
          <a:bodyPr/>
          <a:lstStyle/>
          <a:p>
            <a:endParaRPr lang="lv-LV"/>
          </a:p>
        </p:txBody>
      </p:sp>
      <p:sp>
        <p:nvSpPr>
          <p:cNvPr id="3" name="Freeform 3"/>
          <p:cNvSpPr/>
          <p:nvPr/>
        </p:nvSpPr>
        <p:spPr>
          <a:xfrm>
            <a:off x="16388646" y="436897"/>
            <a:ext cx="1741308" cy="896602"/>
          </a:xfrm>
          <a:custGeom>
            <a:avLst/>
            <a:gdLst/>
            <a:ahLst/>
            <a:cxnLst/>
            <a:rect l="l" t="t" r="r" b="b"/>
            <a:pathLst>
              <a:path w="1741308" h="896602">
                <a:moveTo>
                  <a:pt x="0" y="0"/>
                </a:moveTo>
                <a:lnTo>
                  <a:pt x="1741308" y="0"/>
                </a:lnTo>
                <a:lnTo>
                  <a:pt x="1741308" y="896602"/>
                </a:lnTo>
                <a:lnTo>
                  <a:pt x="0" y="896602"/>
                </a:lnTo>
                <a:lnTo>
                  <a:pt x="0" y="0"/>
                </a:lnTo>
                <a:close/>
              </a:path>
            </a:pathLst>
          </a:custGeom>
          <a:blipFill>
            <a:blip r:embed="rId3"/>
            <a:stretch>
              <a:fillRect b="-2901"/>
            </a:stretch>
          </a:blipFill>
        </p:spPr>
        <p:txBody>
          <a:bodyPr/>
          <a:lstStyle/>
          <a:p>
            <a:endParaRPr lang="lv-LV"/>
          </a:p>
        </p:txBody>
      </p:sp>
      <p:sp>
        <p:nvSpPr>
          <p:cNvPr id="4" name="TextBox 4"/>
          <p:cNvSpPr txBox="1"/>
          <p:nvPr/>
        </p:nvSpPr>
        <p:spPr>
          <a:xfrm>
            <a:off x="1364998" y="780423"/>
            <a:ext cx="14640612" cy="903606"/>
          </a:xfrm>
          <a:prstGeom prst="rect">
            <a:avLst/>
          </a:prstGeom>
        </p:spPr>
        <p:txBody>
          <a:bodyPr lIns="0" tIns="0" rIns="0" bIns="0" rtlCol="0" anchor="t">
            <a:spAutoFit/>
          </a:bodyPr>
          <a:lstStyle/>
          <a:p>
            <a:pPr algn="ctr">
              <a:lnSpc>
                <a:spcPts val="7419"/>
              </a:lnSpc>
            </a:pPr>
            <a:r>
              <a:rPr lang="en-US" sz="5299" spc="-105">
                <a:solidFill>
                  <a:srgbClr val="36211B"/>
                </a:solidFill>
                <a:latin typeface="Fraunces"/>
                <a:ea typeface="Fraunces"/>
                <a:cs typeface="Fraunces"/>
                <a:sym typeface="Fraunces"/>
              </a:rPr>
              <a:t>Lasīšanas prasmju attīstīšanai II</a:t>
            </a:r>
          </a:p>
        </p:txBody>
      </p:sp>
      <p:sp>
        <p:nvSpPr>
          <p:cNvPr id="5" name="TextBox 5"/>
          <p:cNvSpPr txBox="1"/>
          <p:nvPr/>
        </p:nvSpPr>
        <p:spPr>
          <a:xfrm>
            <a:off x="111132" y="1057275"/>
            <a:ext cx="17594222" cy="16930116"/>
          </a:xfrm>
          <a:prstGeom prst="rect">
            <a:avLst/>
          </a:prstGeom>
        </p:spPr>
        <p:txBody>
          <a:bodyPr lIns="0" tIns="0" rIns="0" bIns="0" rtlCol="0" anchor="t">
            <a:spAutoFit/>
          </a:bodyPr>
          <a:lstStyle/>
          <a:p>
            <a:pPr algn="just">
              <a:lnSpc>
                <a:spcPts val="4107"/>
              </a:lnSpc>
            </a:pPr>
            <a:endParaRPr/>
          </a:p>
          <a:p>
            <a:pPr algn="just">
              <a:lnSpc>
                <a:spcPts val="4107"/>
              </a:lnSpc>
            </a:pPr>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Veikt analītiskās lasīšanas uzdevumus (piemēram, meklēt saistību starp notikumiem stāstos un bērna dzīves pieredzi; noteikt galveno domu lasītajam vai atstāstītajam tekstam; sarindot stāsta notikumus secīgi, pareizajā kārtībā; iepriekš paredzēt stāsta atrisinājumu; ja doma nav īsti skaidra, salikt sižetu no fragmentiem un uzzīmēt stāstu).</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Izglītojamie ar lasīšanas traucējumiem drīkst izmantot palīglīdzekļus, kuri uzlabo teksta uztveri.</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Atļauts lasīt priekšā uzdevuma nosacījumus un tekstus vairākas reizes – lasa pedagogs, ievērojot loģisko izteiksmi, bet neuzsverot pareizo atbildi vai risinājuma virzienu.</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Lasītā izpratnes veicināšanai, ieteicams lasāmo tekstu sadalīt īsākos fragmentos, pārrunāt lasīto.</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Iesaistīt vecākus lasītprasmes veicināšanā.</a:t>
            </a:r>
          </a:p>
          <a:p>
            <a:pPr algn="just">
              <a:lnSpc>
                <a:spcPts val="1998"/>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1998"/>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p:txBody>
      </p:sp>
      <p:sp>
        <p:nvSpPr>
          <p:cNvPr id="6" name="TextBox 5">
            <a:extLst>
              <a:ext uri="{FF2B5EF4-FFF2-40B4-BE49-F238E27FC236}">
                <a16:creationId xmlns:a16="http://schemas.microsoft.com/office/drawing/2014/main" id="{3CA8CECC-DF71-E311-401A-88B5C939F70A}"/>
              </a:ext>
            </a:extLst>
          </p:cNvPr>
          <p:cNvSpPr txBox="1"/>
          <p:nvPr/>
        </p:nvSpPr>
        <p:spPr>
          <a:xfrm>
            <a:off x="16403394" y="9715500"/>
            <a:ext cx="1447800" cy="369332"/>
          </a:xfrm>
          <a:prstGeom prst="rect">
            <a:avLst/>
          </a:prstGeom>
          <a:noFill/>
        </p:spPr>
        <p:txBody>
          <a:bodyPr wrap="square" rtlCol="0">
            <a:spAutoFit/>
          </a:bodyPr>
          <a:lstStyle/>
          <a:p>
            <a:r>
              <a:rPr lang="lv-LV" dirty="0">
                <a:latin typeface="Fraunces" panose="020B0604020202020204" charset="-70"/>
                <a:hlinkClick r:id="rId4" action="ppaction://hlinksldjump"/>
              </a:rPr>
              <a:t>Atpakaļ</a:t>
            </a:r>
            <a:endParaRPr lang="lv-LV" dirty="0">
              <a:latin typeface="Fraunces" panose="020B0604020202020204" charset="-7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E8E6E3"/>
        </a:solidFill>
        <a:effectLst/>
      </p:bgPr>
    </p:bg>
    <p:spTree>
      <p:nvGrpSpPr>
        <p:cNvPr id="1" name=""/>
        <p:cNvGrpSpPr/>
        <p:nvPr/>
      </p:nvGrpSpPr>
      <p:grpSpPr>
        <a:xfrm>
          <a:off x="0" y="0"/>
          <a:ext cx="0" cy="0"/>
          <a:chOff x="0" y="0"/>
          <a:chExt cx="0" cy="0"/>
        </a:xfrm>
      </p:grpSpPr>
      <p:sp>
        <p:nvSpPr>
          <p:cNvPr id="2" name="Freeform 2"/>
          <p:cNvSpPr/>
          <p:nvPr/>
        </p:nvSpPr>
        <p:spPr>
          <a:xfrm>
            <a:off x="0" y="0"/>
            <a:ext cx="18288000" cy="376223"/>
          </a:xfrm>
          <a:custGeom>
            <a:avLst/>
            <a:gdLst/>
            <a:ahLst/>
            <a:cxnLst/>
            <a:rect l="l" t="t" r="r" b="b"/>
            <a:pathLst>
              <a:path w="18288000" h="376223">
                <a:moveTo>
                  <a:pt x="0" y="0"/>
                </a:moveTo>
                <a:lnTo>
                  <a:pt x="18288000" y="0"/>
                </a:lnTo>
                <a:lnTo>
                  <a:pt x="18288000" y="376223"/>
                </a:lnTo>
                <a:lnTo>
                  <a:pt x="0" y="376223"/>
                </a:lnTo>
                <a:lnTo>
                  <a:pt x="0" y="0"/>
                </a:lnTo>
                <a:close/>
              </a:path>
            </a:pathLst>
          </a:custGeom>
          <a:blipFill>
            <a:blip r:embed="rId2"/>
            <a:stretch>
              <a:fillRect t="-1531929" b="-1102351"/>
            </a:stretch>
          </a:blipFill>
        </p:spPr>
        <p:txBody>
          <a:bodyPr/>
          <a:lstStyle/>
          <a:p>
            <a:endParaRPr lang="lv-LV"/>
          </a:p>
        </p:txBody>
      </p:sp>
      <p:sp>
        <p:nvSpPr>
          <p:cNvPr id="3" name="Freeform 3"/>
          <p:cNvSpPr/>
          <p:nvPr/>
        </p:nvSpPr>
        <p:spPr>
          <a:xfrm>
            <a:off x="16388646" y="436897"/>
            <a:ext cx="1741308" cy="896602"/>
          </a:xfrm>
          <a:custGeom>
            <a:avLst/>
            <a:gdLst/>
            <a:ahLst/>
            <a:cxnLst/>
            <a:rect l="l" t="t" r="r" b="b"/>
            <a:pathLst>
              <a:path w="1741308" h="896602">
                <a:moveTo>
                  <a:pt x="0" y="0"/>
                </a:moveTo>
                <a:lnTo>
                  <a:pt x="1741308" y="0"/>
                </a:lnTo>
                <a:lnTo>
                  <a:pt x="1741308" y="896602"/>
                </a:lnTo>
                <a:lnTo>
                  <a:pt x="0" y="896602"/>
                </a:lnTo>
                <a:lnTo>
                  <a:pt x="0" y="0"/>
                </a:lnTo>
                <a:close/>
              </a:path>
            </a:pathLst>
          </a:custGeom>
          <a:blipFill>
            <a:blip r:embed="rId3"/>
            <a:stretch>
              <a:fillRect b="-2901"/>
            </a:stretch>
          </a:blipFill>
        </p:spPr>
        <p:txBody>
          <a:bodyPr/>
          <a:lstStyle/>
          <a:p>
            <a:endParaRPr lang="lv-LV"/>
          </a:p>
        </p:txBody>
      </p:sp>
      <p:sp>
        <p:nvSpPr>
          <p:cNvPr id="4" name="TextBox 4"/>
          <p:cNvSpPr txBox="1"/>
          <p:nvPr/>
        </p:nvSpPr>
        <p:spPr>
          <a:xfrm>
            <a:off x="1364998" y="780423"/>
            <a:ext cx="14640612" cy="903606"/>
          </a:xfrm>
          <a:prstGeom prst="rect">
            <a:avLst/>
          </a:prstGeom>
        </p:spPr>
        <p:txBody>
          <a:bodyPr lIns="0" tIns="0" rIns="0" bIns="0" rtlCol="0" anchor="t">
            <a:spAutoFit/>
          </a:bodyPr>
          <a:lstStyle/>
          <a:p>
            <a:pPr algn="ctr">
              <a:lnSpc>
                <a:spcPts val="7419"/>
              </a:lnSpc>
            </a:pPr>
            <a:r>
              <a:rPr lang="en-US" sz="5299" spc="-105">
                <a:solidFill>
                  <a:srgbClr val="36211B"/>
                </a:solidFill>
                <a:latin typeface="Fraunces"/>
                <a:ea typeface="Fraunces"/>
                <a:cs typeface="Fraunces"/>
                <a:sym typeface="Fraunces"/>
              </a:rPr>
              <a:t>Lasīšanas prasmju attīstīšanai III</a:t>
            </a:r>
          </a:p>
        </p:txBody>
      </p:sp>
      <p:sp>
        <p:nvSpPr>
          <p:cNvPr id="5" name="TextBox 5"/>
          <p:cNvSpPr txBox="1"/>
          <p:nvPr/>
        </p:nvSpPr>
        <p:spPr>
          <a:xfrm>
            <a:off x="175167" y="1057275"/>
            <a:ext cx="17662918" cy="13082016"/>
          </a:xfrm>
          <a:prstGeom prst="rect">
            <a:avLst/>
          </a:prstGeom>
        </p:spPr>
        <p:txBody>
          <a:bodyPr lIns="0" tIns="0" rIns="0" bIns="0" rtlCol="0" anchor="t">
            <a:spAutoFit/>
          </a:bodyPr>
          <a:lstStyle/>
          <a:p>
            <a:pPr algn="just">
              <a:lnSpc>
                <a:spcPts val="4107"/>
              </a:lnSpc>
            </a:pPr>
            <a:endParaRPr/>
          </a:p>
          <a:p>
            <a:pPr algn="just">
              <a:lnSpc>
                <a:spcPts val="1998"/>
              </a:lnSpc>
            </a:pPr>
            <a:endParaRPr/>
          </a:p>
          <a:p>
            <a:pPr algn="just">
              <a:lnSpc>
                <a:spcPts val="4107"/>
              </a:lnSpc>
            </a:pPr>
            <a:endParaRPr/>
          </a:p>
          <a:p>
            <a:pPr algn="just">
              <a:lnSpc>
                <a:spcPts val="1998"/>
              </a:lnSpc>
            </a:pPr>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Vingrināt perifēro redzi.</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Ieteicama neirologa konsultācija.</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Ieteicama acu ārsta konsultācija.</a:t>
            </a: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1998"/>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p:txBody>
      </p:sp>
      <p:sp>
        <p:nvSpPr>
          <p:cNvPr id="6" name="TextBox 5">
            <a:extLst>
              <a:ext uri="{FF2B5EF4-FFF2-40B4-BE49-F238E27FC236}">
                <a16:creationId xmlns:a16="http://schemas.microsoft.com/office/drawing/2014/main" id="{66A1CA07-3209-ABF9-0626-7D5F8839B536}"/>
              </a:ext>
            </a:extLst>
          </p:cNvPr>
          <p:cNvSpPr txBox="1"/>
          <p:nvPr/>
        </p:nvSpPr>
        <p:spPr>
          <a:xfrm>
            <a:off x="16403394" y="9715500"/>
            <a:ext cx="1447800" cy="369332"/>
          </a:xfrm>
          <a:prstGeom prst="rect">
            <a:avLst/>
          </a:prstGeom>
          <a:noFill/>
        </p:spPr>
        <p:txBody>
          <a:bodyPr wrap="square" rtlCol="0">
            <a:spAutoFit/>
          </a:bodyPr>
          <a:lstStyle/>
          <a:p>
            <a:r>
              <a:rPr lang="lv-LV" dirty="0">
                <a:latin typeface="Fraunces" panose="020B0604020202020204" charset="-70"/>
                <a:hlinkClick r:id="rId4" action="ppaction://hlinksldjump"/>
              </a:rPr>
              <a:t>Atpakaļ</a:t>
            </a:r>
            <a:endParaRPr lang="lv-LV" dirty="0">
              <a:latin typeface="Fraunces" panose="020B0604020202020204" charset="-7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8E6E3"/>
        </a:solidFill>
        <a:effectLst/>
      </p:bgPr>
    </p:bg>
    <p:spTree>
      <p:nvGrpSpPr>
        <p:cNvPr id="1" name=""/>
        <p:cNvGrpSpPr/>
        <p:nvPr/>
      </p:nvGrpSpPr>
      <p:grpSpPr>
        <a:xfrm>
          <a:off x="0" y="0"/>
          <a:ext cx="0" cy="0"/>
          <a:chOff x="0" y="0"/>
          <a:chExt cx="0" cy="0"/>
        </a:xfrm>
      </p:grpSpPr>
      <p:sp>
        <p:nvSpPr>
          <p:cNvPr id="2" name="Freeform 2"/>
          <p:cNvSpPr/>
          <p:nvPr/>
        </p:nvSpPr>
        <p:spPr>
          <a:xfrm>
            <a:off x="0" y="0"/>
            <a:ext cx="18288000" cy="376223"/>
          </a:xfrm>
          <a:custGeom>
            <a:avLst/>
            <a:gdLst/>
            <a:ahLst/>
            <a:cxnLst/>
            <a:rect l="l" t="t" r="r" b="b"/>
            <a:pathLst>
              <a:path w="18288000" h="376223">
                <a:moveTo>
                  <a:pt x="0" y="0"/>
                </a:moveTo>
                <a:lnTo>
                  <a:pt x="18288000" y="0"/>
                </a:lnTo>
                <a:lnTo>
                  <a:pt x="18288000" y="376223"/>
                </a:lnTo>
                <a:lnTo>
                  <a:pt x="0" y="376223"/>
                </a:lnTo>
                <a:lnTo>
                  <a:pt x="0" y="0"/>
                </a:lnTo>
                <a:close/>
              </a:path>
            </a:pathLst>
          </a:custGeom>
          <a:blipFill>
            <a:blip r:embed="rId2"/>
            <a:stretch>
              <a:fillRect t="-1531929" b="-1102351"/>
            </a:stretch>
          </a:blipFill>
        </p:spPr>
        <p:txBody>
          <a:bodyPr/>
          <a:lstStyle/>
          <a:p>
            <a:endParaRPr lang="lv-LV"/>
          </a:p>
        </p:txBody>
      </p:sp>
      <p:sp>
        <p:nvSpPr>
          <p:cNvPr id="3" name="TextBox 3"/>
          <p:cNvSpPr txBox="1"/>
          <p:nvPr/>
        </p:nvSpPr>
        <p:spPr>
          <a:xfrm>
            <a:off x="4975116" y="1352549"/>
            <a:ext cx="8337768" cy="1589558"/>
          </a:xfrm>
          <a:prstGeom prst="rect">
            <a:avLst/>
          </a:prstGeom>
        </p:spPr>
        <p:txBody>
          <a:bodyPr lIns="0" tIns="0" rIns="0" bIns="0" rtlCol="0" anchor="t">
            <a:spAutoFit/>
          </a:bodyPr>
          <a:lstStyle/>
          <a:p>
            <a:pPr algn="just">
              <a:lnSpc>
                <a:spcPts val="6269"/>
              </a:lnSpc>
            </a:pPr>
            <a:r>
              <a:rPr lang="en-US" sz="5405">
                <a:solidFill>
                  <a:srgbClr val="36211B"/>
                </a:solidFill>
                <a:latin typeface="Fraunces"/>
                <a:ea typeface="Fraunces"/>
                <a:cs typeface="Fraunces"/>
                <a:sym typeface="Fraunces"/>
              </a:rPr>
              <a:t>Bērna tiesības izglītībā</a:t>
            </a:r>
          </a:p>
          <a:p>
            <a:pPr algn="just">
              <a:lnSpc>
                <a:spcPts val="6269"/>
              </a:lnSpc>
            </a:pPr>
            <a:endParaRPr lang="en-US" sz="5405">
              <a:solidFill>
                <a:srgbClr val="36211B"/>
              </a:solidFill>
              <a:latin typeface="Fraunces"/>
              <a:ea typeface="Fraunces"/>
              <a:cs typeface="Fraunces"/>
              <a:sym typeface="Fraunces"/>
            </a:endParaRPr>
          </a:p>
        </p:txBody>
      </p:sp>
      <p:sp>
        <p:nvSpPr>
          <p:cNvPr id="4" name="Freeform 4"/>
          <p:cNvSpPr/>
          <p:nvPr/>
        </p:nvSpPr>
        <p:spPr>
          <a:xfrm>
            <a:off x="16388646" y="436897"/>
            <a:ext cx="1741308" cy="896602"/>
          </a:xfrm>
          <a:custGeom>
            <a:avLst/>
            <a:gdLst/>
            <a:ahLst/>
            <a:cxnLst/>
            <a:rect l="l" t="t" r="r" b="b"/>
            <a:pathLst>
              <a:path w="1741308" h="896602">
                <a:moveTo>
                  <a:pt x="0" y="0"/>
                </a:moveTo>
                <a:lnTo>
                  <a:pt x="1741308" y="0"/>
                </a:lnTo>
                <a:lnTo>
                  <a:pt x="1741308" y="896602"/>
                </a:lnTo>
                <a:lnTo>
                  <a:pt x="0" y="896602"/>
                </a:lnTo>
                <a:lnTo>
                  <a:pt x="0" y="0"/>
                </a:lnTo>
                <a:close/>
              </a:path>
            </a:pathLst>
          </a:custGeom>
          <a:blipFill>
            <a:blip r:embed="rId3"/>
            <a:stretch>
              <a:fillRect b="-2901"/>
            </a:stretch>
          </a:blipFill>
        </p:spPr>
        <p:txBody>
          <a:bodyPr/>
          <a:lstStyle/>
          <a:p>
            <a:endParaRPr lang="lv-LV"/>
          </a:p>
        </p:txBody>
      </p:sp>
      <p:sp>
        <p:nvSpPr>
          <p:cNvPr id="5" name="TextBox 5"/>
          <p:cNvSpPr txBox="1"/>
          <p:nvPr/>
        </p:nvSpPr>
        <p:spPr>
          <a:xfrm>
            <a:off x="1370199" y="2023208"/>
            <a:ext cx="16280117" cy="7793011"/>
          </a:xfrm>
          <a:prstGeom prst="rect">
            <a:avLst/>
          </a:prstGeom>
        </p:spPr>
        <p:txBody>
          <a:bodyPr lIns="0" tIns="0" rIns="0" bIns="0" rtlCol="0" anchor="t">
            <a:spAutoFit/>
          </a:bodyPr>
          <a:lstStyle/>
          <a:p>
            <a:pPr algn="just">
              <a:lnSpc>
                <a:spcPts val="4740"/>
              </a:lnSpc>
            </a:pPr>
            <a:endParaRPr/>
          </a:p>
          <a:p>
            <a:pPr algn="just">
              <a:lnSpc>
                <a:spcPts val="4662"/>
              </a:lnSpc>
            </a:pPr>
            <a:r>
              <a:rPr lang="en-US" sz="3885" spc="-77">
                <a:solidFill>
                  <a:srgbClr val="36211B"/>
                </a:solidFill>
                <a:latin typeface="Fraunces"/>
                <a:ea typeface="Fraunces"/>
                <a:cs typeface="Fraunces"/>
                <a:sym typeface="Fraunces"/>
              </a:rPr>
              <a:t>1. Tiesības uz izglītību īstenojamas, ievērojot katra bērna individuālās vajadzības. </a:t>
            </a:r>
          </a:p>
          <a:p>
            <a:pPr algn="just">
              <a:lnSpc>
                <a:spcPts val="2142"/>
              </a:lnSpc>
            </a:pPr>
            <a:endParaRPr lang="en-US" sz="3885" spc="-77">
              <a:solidFill>
                <a:srgbClr val="36211B"/>
              </a:solidFill>
              <a:latin typeface="Fraunces"/>
              <a:ea typeface="Fraunces"/>
              <a:cs typeface="Fraunces"/>
              <a:sym typeface="Fraunces"/>
            </a:endParaRPr>
          </a:p>
          <a:p>
            <a:pPr algn="just">
              <a:lnSpc>
                <a:spcPts val="4662"/>
              </a:lnSpc>
            </a:pPr>
            <a:r>
              <a:rPr lang="en-US" sz="3885" spc="-77">
                <a:solidFill>
                  <a:srgbClr val="36211B"/>
                </a:solidFill>
                <a:latin typeface="Fraunces"/>
                <a:ea typeface="Fraunces"/>
                <a:cs typeface="Fraunces"/>
                <a:sym typeface="Fraunces"/>
              </a:rPr>
              <a:t>2. Speciālās izglītības programmas nodrošina izglītojamajiem ar iegūtiem vai iedzimtiem funkcionāliem traucējumiem iespēju iegūt vispārējo izglītību atbilstoši viņu speciālajām vajadzībām. </a:t>
            </a:r>
          </a:p>
          <a:p>
            <a:pPr algn="just">
              <a:lnSpc>
                <a:spcPts val="2262"/>
              </a:lnSpc>
            </a:pPr>
            <a:endParaRPr lang="en-US" sz="3885" spc="-77">
              <a:solidFill>
                <a:srgbClr val="36211B"/>
              </a:solidFill>
              <a:latin typeface="Fraunces"/>
              <a:ea typeface="Fraunces"/>
              <a:cs typeface="Fraunces"/>
              <a:sym typeface="Fraunces"/>
            </a:endParaRPr>
          </a:p>
          <a:p>
            <a:pPr algn="just">
              <a:lnSpc>
                <a:spcPts val="4662"/>
              </a:lnSpc>
            </a:pPr>
            <a:r>
              <a:rPr lang="en-US" sz="3885" spc="-77">
                <a:solidFill>
                  <a:srgbClr val="36211B"/>
                </a:solidFill>
                <a:latin typeface="Fraunces"/>
                <a:ea typeface="Fraunces"/>
                <a:cs typeface="Fraunces"/>
                <a:sym typeface="Fraunces"/>
              </a:rPr>
              <a:t>3. Speciālās izglītības programmas īsteno, ņemot vērā valsts izglītības standartā noteiktos vispārējās izglītības satura īstenošanas mērķus, uzdevumus un obligāto saturu, atbilstoši izglītojamo attīstības traucējumu veidam, spējām un veselības stāvoklim.</a:t>
            </a:r>
          </a:p>
          <a:p>
            <a:pPr algn="r">
              <a:lnSpc>
                <a:spcPts val="3764"/>
              </a:lnSpc>
            </a:pPr>
            <a:endParaRPr lang="en-US" sz="3885" spc="-77">
              <a:solidFill>
                <a:srgbClr val="36211B"/>
              </a:solidFill>
              <a:latin typeface="Fraunces"/>
              <a:ea typeface="Fraunces"/>
              <a:cs typeface="Fraunces"/>
              <a:sym typeface="Fraunces"/>
            </a:endParaRPr>
          </a:p>
          <a:p>
            <a:pPr algn="r">
              <a:lnSpc>
                <a:spcPts val="3764"/>
              </a:lnSpc>
            </a:pPr>
            <a:r>
              <a:rPr lang="en-US" sz="3085" i="1" spc="-61">
                <a:solidFill>
                  <a:srgbClr val="36211B"/>
                </a:solidFill>
                <a:latin typeface="Fraunces Italics"/>
                <a:ea typeface="Fraunces Italics"/>
                <a:cs typeface="Fraunces Italics"/>
                <a:sym typeface="Fraunces Italics"/>
              </a:rPr>
              <a:t>Tiesiskais pamatojums – Vispārējās izglītības likums,VIII nodaļa</a:t>
            </a:r>
          </a:p>
          <a:p>
            <a:pPr algn="just">
              <a:lnSpc>
                <a:spcPts val="2910"/>
              </a:lnSpc>
            </a:pPr>
            <a:endParaRPr lang="en-US" sz="3085" i="1" spc="-61">
              <a:solidFill>
                <a:srgbClr val="36211B"/>
              </a:solidFill>
              <a:latin typeface="Fraunces Italics"/>
              <a:ea typeface="Fraunces Italics"/>
              <a:cs typeface="Fraunces Italics"/>
              <a:sym typeface="Fraunces Italics"/>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E8E6E3"/>
        </a:solidFill>
        <a:effectLst/>
      </p:bgPr>
    </p:bg>
    <p:spTree>
      <p:nvGrpSpPr>
        <p:cNvPr id="1" name=""/>
        <p:cNvGrpSpPr/>
        <p:nvPr/>
      </p:nvGrpSpPr>
      <p:grpSpPr>
        <a:xfrm>
          <a:off x="0" y="0"/>
          <a:ext cx="0" cy="0"/>
          <a:chOff x="0" y="0"/>
          <a:chExt cx="0" cy="0"/>
        </a:xfrm>
      </p:grpSpPr>
      <p:sp>
        <p:nvSpPr>
          <p:cNvPr id="2" name="Freeform 2"/>
          <p:cNvSpPr/>
          <p:nvPr/>
        </p:nvSpPr>
        <p:spPr>
          <a:xfrm>
            <a:off x="0" y="0"/>
            <a:ext cx="18288000" cy="376223"/>
          </a:xfrm>
          <a:custGeom>
            <a:avLst/>
            <a:gdLst/>
            <a:ahLst/>
            <a:cxnLst/>
            <a:rect l="l" t="t" r="r" b="b"/>
            <a:pathLst>
              <a:path w="18288000" h="376223">
                <a:moveTo>
                  <a:pt x="0" y="0"/>
                </a:moveTo>
                <a:lnTo>
                  <a:pt x="18288000" y="0"/>
                </a:lnTo>
                <a:lnTo>
                  <a:pt x="18288000" y="376223"/>
                </a:lnTo>
                <a:lnTo>
                  <a:pt x="0" y="376223"/>
                </a:lnTo>
                <a:lnTo>
                  <a:pt x="0" y="0"/>
                </a:lnTo>
                <a:close/>
              </a:path>
            </a:pathLst>
          </a:custGeom>
          <a:blipFill>
            <a:blip r:embed="rId2"/>
            <a:stretch>
              <a:fillRect t="-1531929" b="-1102351"/>
            </a:stretch>
          </a:blipFill>
        </p:spPr>
        <p:txBody>
          <a:bodyPr/>
          <a:lstStyle/>
          <a:p>
            <a:endParaRPr lang="lv-LV"/>
          </a:p>
        </p:txBody>
      </p:sp>
      <p:sp>
        <p:nvSpPr>
          <p:cNvPr id="3" name="Freeform 3"/>
          <p:cNvSpPr/>
          <p:nvPr/>
        </p:nvSpPr>
        <p:spPr>
          <a:xfrm>
            <a:off x="16388646" y="436897"/>
            <a:ext cx="1741308" cy="896602"/>
          </a:xfrm>
          <a:custGeom>
            <a:avLst/>
            <a:gdLst/>
            <a:ahLst/>
            <a:cxnLst/>
            <a:rect l="l" t="t" r="r" b="b"/>
            <a:pathLst>
              <a:path w="1741308" h="896602">
                <a:moveTo>
                  <a:pt x="0" y="0"/>
                </a:moveTo>
                <a:lnTo>
                  <a:pt x="1741308" y="0"/>
                </a:lnTo>
                <a:lnTo>
                  <a:pt x="1741308" y="896602"/>
                </a:lnTo>
                <a:lnTo>
                  <a:pt x="0" y="896602"/>
                </a:lnTo>
                <a:lnTo>
                  <a:pt x="0" y="0"/>
                </a:lnTo>
                <a:close/>
              </a:path>
            </a:pathLst>
          </a:custGeom>
          <a:blipFill>
            <a:blip r:embed="rId3"/>
            <a:stretch>
              <a:fillRect b="-2901"/>
            </a:stretch>
          </a:blipFill>
        </p:spPr>
        <p:txBody>
          <a:bodyPr/>
          <a:lstStyle/>
          <a:p>
            <a:endParaRPr lang="lv-LV"/>
          </a:p>
        </p:txBody>
      </p:sp>
      <p:sp>
        <p:nvSpPr>
          <p:cNvPr id="4" name="TextBox 4"/>
          <p:cNvSpPr txBox="1"/>
          <p:nvPr/>
        </p:nvSpPr>
        <p:spPr>
          <a:xfrm>
            <a:off x="2531553" y="780423"/>
            <a:ext cx="12425541" cy="903606"/>
          </a:xfrm>
          <a:prstGeom prst="rect">
            <a:avLst/>
          </a:prstGeom>
        </p:spPr>
        <p:txBody>
          <a:bodyPr lIns="0" tIns="0" rIns="0" bIns="0" rtlCol="0" anchor="t">
            <a:spAutoFit/>
          </a:bodyPr>
          <a:lstStyle/>
          <a:p>
            <a:pPr algn="ctr">
              <a:lnSpc>
                <a:spcPts val="7419"/>
              </a:lnSpc>
            </a:pPr>
            <a:r>
              <a:rPr lang="en-US" sz="5299" spc="-105">
                <a:solidFill>
                  <a:srgbClr val="36211B"/>
                </a:solidFill>
                <a:latin typeface="Fraunces"/>
                <a:ea typeface="Fraunces"/>
                <a:cs typeface="Fraunces"/>
                <a:sym typeface="Fraunces"/>
              </a:rPr>
              <a:t>Zema darba produktivitāte</a:t>
            </a:r>
          </a:p>
        </p:txBody>
      </p:sp>
      <p:sp>
        <p:nvSpPr>
          <p:cNvPr id="5" name="TextBox 5"/>
          <p:cNvSpPr txBox="1"/>
          <p:nvPr/>
        </p:nvSpPr>
        <p:spPr>
          <a:xfrm>
            <a:off x="165897" y="2217429"/>
            <a:ext cx="17396242" cy="9214866"/>
          </a:xfrm>
          <a:prstGeom prst="rect">
            <a:avLst/>
          </a:prstGeom>
        </p:spPr>
        <p:txBody>
          <a:bodyPr lIns="0" tIns="0" rIns="0" bIns="0" rtlCol="0" anchor="t">
            <a:spAutoFit/>
          </a:bodyPr>
          <a:lstStyle/>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Vērojot darba produktivitāti, nodrošināt biežākas dinamiskās pauzes.</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Samazināt klases un mājas darbu apjomu.</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Biežāk mainīt dažādas mācību metodes mācību stundas laikā.</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Sēdēt tuvāk pedagogam, lai pedagogs mācību stundas laikā var vairāk sekot līdzi uzdevumu izpildes gaitai.</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Mācīt izglītojamajam domāt par sev piemērotām mācīšanās stratēģijām,   palīdzēt tās atklāt.</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Nodrošināt individuālu pieeju mācību slodzes pielāgošanai, darba un atpūtas režīma līdzsvarošanai.</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Darba vietu iekārtot, iespējami samazinot apkārtējos stimulus, kas varētu novērst uzmanību.</a:t>
            </a: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p:txBody>
      </p:sp>
      <p:sp>
        <p:nvSpPr>
          <p:cNvPr id="6" name="TextBox 5">
            <a:extLst>
              <a:ext uri="{FF2B5EF4-FFF2-40B4-BE49-F238E27FC236}">
                <a16:creationId xmlns:a16="http://schemas.microsoft.com/office/drawing/2014/main" id="{FE4F4A02-FD73-7F17-C168-34FB5799758D}"/>
              </a:ext>
            </a:extLst>
          </p:cNvPr>
          <p:cNvSpPr txBox="1"/>
          <p:nvPr/>
        </p:nvSpPr>
        <p:spPr>
          <a:xfrm>
            <a:off x="16403394" y="9715500"/>
            <a:ext cx="1447800" cy="369332"/>
          </a:xfrm>
          <a:prstGeom prst="rect">
            <a:avLst/>
          </a:prstGeom>
          <a:noFill/>
        </p:spPr>
        <p:txBody>
          <a:bodyPr wrap="square" rtlCol="0">
            <a:spAutoFit/>
          </a:bodyPr>
          <a:lstStyle/>
          <a:p>
            <a:r>
              <a:rPr lang="lv-LV" dirty="0">
                <a:latin typeface="Fraunces" panose="020B0604020202020204" charset="-70"/>
                <a:hlinkClick r:id="rId4" action="ppaction://hlinksldjump"/>
              </a:rPr>
              <a:t>Atpakaļ</a:t>
            </a:r>
            <a:endParaRPr lang="lv-LV" dirty="0">
              <a:latin typeface="Fraunces" panose="020B0604020202020204" charset="-7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E8E6E3"/>
        </a:solidFill>
        <a:effectLst/>
      </p:bgPr>
    </p:bg>
    <p:spTree>
      <p:nvGrpSpPr>
        <p:cNvPr id="1" name=""/>
        <p:cNvGrpSpPr/>
        <p:nvPr/>
      </p:nvGrpSpPr>
      <p:grpSpPr>
        <a:xfrm>
          <a:off x="0" y="0"/>
          <a:ext cx="0" cy="0"/>
          <a:chOff x="0" y="0"/>
          <a:chExt cx="0" cy="0"/>
        </a:xfrm>
      </p:grpSpPr>
      <p:sp>
        <p:nvSpPr>
          <p:cNvPr id="2" name="Freeform 2"/>
          <p:cNvSpPr/>
          <p:nvPr/>
        </p:nvSpPr>
        <p:spPr>
          <a:xfrm>
            <a:off x="0" y="0"/>
            <a:ext cx="18288000" cy="376223"/>
          </a:xfrm>
          <a:custGeom>
            <a:avLst/>
            <a:gdLst/>
            <a:ahLst/>
            <a:cxnLst/>
            <a:rect l="l" t="t" r="r" b="b"/>
            <a:pathLst>
              <a:path w="18288000" h="376223">
                <a:moveTo>
                  <a:pt x="0" y="0"/>
                </a:moveTo>
                <a:lnTo>
                  <a:pt x="18288000" y="0"/>
                </a:lnTo>
                <a:lnTo>
                  <a:pt x="18288000" y="376223"/>
                </a:lnTo>
                <a:lnTo>
                  <a:pt x="0" y="376223"/>
                </a:lnTo>
                <a:lnTo>
                  <a:pt x="0" y="0"/>
                </a:lnTo>
                <a:close/>
              </a:path>
            </a:pathLst>
          </a:custGeom>
          <a:blipFill>
            <a:blip r:embed="rId2"/>
            <a:stretch>
              <a:fillRect t="-1531929" b="-1102351"/>
            </a:stretch>
          </a:blipFill>
        </p:spPr>
        <p:txBody>
          <a:bodyPr/>
          <a:lstStyle/>
          <a:p>
            <a:endParaRPr lang="lv-LV"/>
          </a:p>
        </p:txBody>
      </p:sp>
      <p:sp>
        <p:nvSpPr>
          <p:cNvPr id="3" name="Freeform 3"/>
          <p:cNvSpPr/>
          <p:nvPr/>
        </p:nvSpPr>
        <p:spPr>
          <a:xfrm>
            <a:off x="16388646" y="436897"/>
            <a:ext cx="1741308" cy="896602"/>
          </a:xfrm>
          <a:custGeom>
            <a:avLst/>
            <a:gdLst/>
            <a:ahLst/>
            <a:cxnLst/>
            <a:rect l="l" t="t" r="r" b="b"/>
            <a:pathLst>
              <a:path w="1741308" h="896602">
                <a:moveTo>
                  <a:pt x="0" y="0"/>
                </a:moveTo>
                <a:lnTo>
                  <a:pt x="1741308" y="0"/>
                </a:lnTo>
                <a:lnTo>
                  <a:pt x="1741308" y="896602"/>
                </a:lnTo>
                <a:lnTo>
                  <a:pt x="0" y="896602"/>
                </a:lnTo>
                <a:lnTo>
                  <a:pt x="0" y="0"/>
                </a:lnTo>
                <a:close/>
              </a:path>
            </a:pathLst>
          </a:custGeom>
          <a:blipFill>
            <a:blip r:embed="rId3"/>
            <a:stretch>
              <a:fillRect b="-2901"/>
            </a:stretch>
          </a:blipFill>
        </p:spPr>
        <p:txBody>
          <a:bodyPr/>
          <a:lstStyle/>
          <a:p>
            <a:endParaRPr lang="lv-LV"/>
          </a:p>
        </p:txBody>
      </p:sp>
      <p:sp>
        <p:nvSpPr>
          <p:cNvPr id="4" name="TextBox 4"/>
          <p:cNvSpPr txBox="1"/>
          <p:nvPr/>
        </p:nvSpPr>
        <p:spPr>
          <a:xfrm>
            <a:off x="2684404" y="780423"/>
            <a:ext cx="12425541" cy="903606"/>
          </a:xfrm>
          <a:prstGeom prst="rect">
            <a:avLst/>
          </a:prstGeom>
        </p:spPr>
        <p:txBody>
          <a:bodyPr lIns="0" tIns="0" rIns="0" bIns="0" rtlCol="0" anchor="t">
            <a:spAutoFit/>
          </a:bodyPr>
          <a:lstStyle/>
          <a:p>
            <a:pPr algn="ctr">
              <a:lnSpc>
                <a:spcPts val="7419"/>
              </a:lnSpc>
            </a:pPr>
            <a:r>
              <a:rPr lang="en-US" sz="5299" spc="-105">
                <a:solidFill>
                  <a:srgbClr val="36211B"/>
                </a:solidFill>
                <a:latin typeface="Fraunces"/>
                <a:ea typeface="Fraunces"/>
                <a:cs typeface="Fraunces"/>
                <a:sym typeface="Fraunces"/>
              </a:rPr>
              <a:t>Uzmanības un aktivitātes traucējumi I</a:t>
            </a:r>
          </a:p>
        </p:txBody>
      </p:sp>
      <p:sp>
        <p:nvSpPr>
          <p:cNvPr id="5" name="TextBox 5"/>
          <p:cNvSpPr txBox="1"/>
          <p:nvPr/>
        </p:nvSpPr>
        <p:spPr>
          <a:xfrm>
            <a:off x="151280" y="1955409"/>
            <a:ext cx="17491788" cy="12034266"/>
          </a:xfrm>
          <a:prstGeom prst="rect">
            <a:avLst/>
          </a:prstGeom>
        </p:spPr>
        <p:txBody>
          <a:bodyPr lIns="0" tIns="0" rIns="0" bIns="0" rtlCol="0" anchor="t">
            <a:spAutoFit/>
          </a:bodyPr>
          <a:lstStyle/>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Klasē vēlams sēdēt pirmajā solā.</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Ja izglītojamais ir īpaši aktīvs vai impulsīvs, skolotājam vēlams apsēsties vai nostāties tieši blakus izglītojamajam, tā palīdzot noturēt uzmanību un koncentrēties konkrētā uzdevuma izpildei.</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Klasē pēc iespējas samazināt uzmanību piesaistošus stimulus.</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Svarīgi atpazīt un pēc iespējas samazināt tos trokšņus un stimulus, pret kuriem izglītojamajam ir īpašs jutīgums.</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Vingrināt uzmanības noturības spējas, piemēram, nolasīt skaļi kāda teksta fragmentu un lūgt izglītojamajam to atstāstīt vai kopīgi pārrunāt.</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Izmantot vizuālas norādes.</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Mācīt izglītojamajam saistīt darbības vai domāšanu ar runu, komentējot darāmo</a:t>
            </a:r>
          </a:p>
          <a:p>
            <a:pPr algn="just">
              <a:lnSpc>
                <a:spcPts val="1998"/>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p:txBody>
      </p:sp>
      <p:sp>
        <p:nvSpPr>
          <p:cNvPr id="6" name="TextBox 5">
            <a:extLst>
              <a:ext uri="{FF2B5EF4-FFF2-40B4-BE49-F238E27FC236}">
                <a16:creationId xmlns:a16="http://schemas.microsoft.com/office/drawing/2014/main" id="{630F83B8-1D09-A8E8-4098-C886EC48028D}"/>
              </a:ext>
            </a:extLst>
          </p:cNvPr>
          <p:cNvSpPr txBox="1"/>
          <p:nvPr/>
        </p:nvSpPr>
        <p:spPr>
          <a:xfrm>
            <a:off x="16403394" y="9715500"/>
            <a:ext cx="1447800" cy="369332"/>
          </a:xfrm>
          <a:prstGeom prst="rect">
            <a:avLst/>
          </a:prstGeom>
          <a:noFill/>
        </p:spPr>
        <p:txBody>
          <a:bodyPr wrap="square" rtlCol="0">
            <a:spAutoFit/>
          </a:bodyPr>
          <a:lstStyle/>
          <a:p>
            <a:r>
              <a:rPr lang="lv-LV" dirty="0">
                <a:latin typeface="Fraunces" panose="020B0604020202020204" charset="-70"/>
                <a:hlinkClick r:id="rId4" action="ppaction://hlinksldjump"/>
              </a:rPr>
              <a:t>Atpakaļ</a:t>
            </a:r>
            <a:endParaRPr lang="lv-LV" dirty="0">
              <a:latin typeface="Fraunces" panose="020B0604020202020204" charset="-7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E8E6E3"/>
        </a:solidFill>
        <a:effectLst/>
      </p:bgPr>
    </p:bg>
    <p:spTree>
      <p:nvGrpSpPr>
        <p:cNvPr id="1" name=""/>
        <p:cNvGrpSpPr/>
        <p:nvPr/>
      </p:nvGrpSpPr>
      <p:grpSpPr>
        <a:xfrm>
          <a:off x="0" y="0"/>
          <a:ext cx="0" cy="0"/>
          <a:chOff x="0" y="0"/>
          <a:chExt cx="0" cy="0"/>
        </a:xfrm>
      </p:grpSpPr>
      <p:sp>
        <p:nvSpPr>
          <p:cNvPr id="2" name="Freeform 2"/>
          <p:cNvSpPr/>
          <p:nvPr/>
        </p:nvSpPr>
        <p:spPr>
          <a:xfrm>
            <a:off x="0" y="0"/>
            <a:ext cx="18288000" cy="376223"/>
          </a:xfrm>
          <a:custGeom>
            <a:avLst/>
            <a:gdLst/>
            <a:ahLst/>
            <a:cxnLst/>
            <a:rect l="l" t="t" r="r" b="b"/>
            <a:pathLst>
              <a:path w="18288000" h="376223">
                <a:moveTo>
                  <a:pt x="0" y="0"/>
                </a:moveTo>
                <a:lnTo>
                  <a:pt x="18288000" y="0"/>
                </a:lnTo>
                <a:lnTo>
                  <a:pt x="18288000" y="376223"/>
                </a:lnTo>
                <a:lnTo>
                  <a:pt x="0" y="376223"/>
                </a:lnTo>
                <a:lnTo>
                  <a:pt x="0" y="0"/>
                </a:lnTo>
                <a:close/>
              </a:path>
            </a:pathLst>
          </a:custGeom>
          <a:blipFill>
            <a:blip r:embed="rId2"/>
            <a:stretch>
              <a:fillRect t="-1531929" b="-1102351"/>
            </a:stretch>
          </a:blipFill>
        </p:spPr>
        <p:txBody>
          <a:bodyPr/>
          <a:lstStyle/>
          <a:p>
            <a:endParaRPr lang="lv-LV"/>
          </a:p>
        </p:txBody>
      </p:sp>
      <p:sp>
        <p:nvSpPr>
          <p:cNvPr id="3" name="Freeform 3"/>
          <p:cNvSpPr/>
          <p:nvPr/>
        </p:nvSpPr>
        <p:spPr>
          <a:xfrm>
            <a:off x="16388646" y="436897"/>
            <a:ext cx="1741308" cy="896602"/>
          </a:xfrm>
          <a:custGeom>
            <a:avLst/>
            <a:gdLst/>
            <a:ahLst/>
            <a:cxnLst/>
            <a:rect l="l" t="t" r="r" b="b"/>
            <a:pathLst>
              <a:path w="1741308" h="896602">
                <a:moveTo>
                  <a:pt x="0" y="0"/>
                </a:moveTo>
                <a:lnTo>
                  <a:pt x="1741308" y="0"/>
                </a:lnTo>
                <a:lnTo>
                  <a:pt x="1741308" y="896602"/>
                </a:lnTo>
                <a:lnTo>
                  <a:pt x="0" y="896602"/>
                </a:lnTo>
                <a:lnTo>
                  <a:pt x="0" y="0"/>
                </a:lnTo>
                <a:close/>
              </a:path>
            </a:pathLst>
          </a:custGeom>
          <a:blipFill>
            <a:blip r:embed="rId3"/>
            <a:stretch>
              <a:fillRect b="-2901"/>
            </a:stretch>
          </a:blipFill>
        </p:spPr>
        <p:txBody>
          <a:bodyPr/>
          <a:lstStyle/>
          <a:p>
            <a:endParaRPr lang="lv-LV"/>
          </a:p>
        </p:txBody>
      </p:sp>
      <p:sp>
        <p:nvSpPr>
          <p:cNvPr id="4" name="TextBox 4"/>
          <p:cNvSpPr txBox="1"/>
          <p:nvPr/>
        </p:nvSpPr>
        <p:spPr>
          <a:xfrm>
            <a:off x="2931229" y="780423"/>
            <a:ext cx="12425541" cy="903606"/>
          </a:xfrm>
          <a:prstGeom prst="rect">
            <a:avLst/>
          </a:prstGeom>
        </p:spPr>
        <p:txBody>
          <a:bodyPr lIns="0" tIns="0" rIns="0" bIns="0" rtlCol="0" anchor="t">
            <a:spAutoFit/>
          </a:bodyPr>
          <a:lstStyle/>
          <a:p>
            <a:pPr algn="ctr">
              <a:lnSpc>
                <a:spcPts val="7419"/>
              </a:lnSpc>
            </a:pPr>
            <a:r>
              <a:rPr lang="en-US" sz="5299" spc="-105">
                <a:solidFill>
                  <a:srgbClr val="36211B"/>
                </a:solidFill>
                <a:latin typeface="Fraunces"/>
                <a:ea typeface="Fraunces"/>
                <a:cs typeface="Fraunces"/>
                <a:sym typeface="Fraunces"/>
              </a:rPr>
              <a:t>Uzmanības un aktivitātes traucējumi II</a:t>
            </a:r>
          </a:p>
        </p:txBody>
      </p:sp>
      <p:sp>
        <p:nvSpPr>
          <p:cNvPr id="5" name="TextBox 5"/>
          <p:cNvSpPr txBox="1"/>
          <p:nvPr/>
        </p:nvSpPr>
        <p:spPr>
          <a:xfrm>
            <a:off x="200221" y="2513331"/>
            <a:ext cx="17428091" cy="9748266"/>
          </a:xfrm>
          <a:prstGeom prst="rect">
            <a:avLst/>
          </a:prstGeom>
        </p:spPr>
        <p:txBody>
          <a:bodyPr lIns="0" tIns="0" rIns="0" bIns="0" rtlCol="0" anchor="t">
            <a:spAutoFit/>
          </a:bodyPr>
          <a:lstStyle/>
          <a:p>
            <a:pPr marL="798834" lvl="1" indent="-399417" algn="just">
              <a:lnSpc>
                <a:spcPts val="4107"/>
              </a:lnSpc>
              <a:buFont typeface="Arial"/>
              <a:buChar char="•"/>
            </a:pPr>
            <a:r>
              <a:rPr lang="en-US" sz="3700" spc="-74" dirty="0" err="1">
                <a:solidFill>
                  <a:srgbClr val="36211B"/>
                </a:solidFill>
                <a:latin typeface="Fraunces"/>
                <a:ea typeface="Fraunces"/>
                <a:cs typeface="Fraunces"/>
                <a:sym typeface="Fraunces"/>
              </a:rPr>
              <a:t>Nodrošināt</a:t>
            </a:r>
            <a:r>
              <a:rPr lang="en-US" sz="3700" spc="-74" dirty="0">
                <a:solidFill>
                  <a:srgbClr val="36211B"/>
                </a:solidFill>
                <a:latin typeface="Fraunces"/>
                <a:ea typeface="Fraunces"/>
                <a:cs typeface="Fraunces"/>
                <a:sym typeface="Fraunces"/>
              </a:rPr>
              <a:t> </a:t>
            </a:r>
            <a:r>
              <a:rPr lang="en-US" sz="3700" spc="-74" dirty="0" err="1">
                <a:solidFill>
                  <a:srgbClr val="36211B"/>
                </a:solidFill>
                <a:latin typeface="Fraunces"/>
                <a:ea typeface="Fraunces"/>
                <a:cs typeface="Fraunces"/>
                <a:sym typeface="Fraunces"/>
              </a:rPr>
              <a:t>dinamiskās</a:t>
            </a:r>
            <a:r>
              <a:rPr lang="en-US" sz="3700" spc="-74" dirty="0">
                <a:solidFill>
                  <a:srgbClr val="36211B"/>
                </a:solidFill>
                <a:latin typeface="Fraunces"/>
                <a:ea typeface="Fraunces"/>
                <a:cs typeface="Fraunces"/>
                <a:sym typeface="Fraunces"/>
              </a:rPr>
              <a:t> </a:t>
            </a:r>
            <a:r>
              <a:rPr lang="en-US" sz="3700" spc="-74" dirty="0" err="1">
                <a:solidFill>
                  <a:srgbClr val="36211B"/>
                </a:solidFill>
                <a:latin typeface="Fraunces"/>
                <a:ea typeface="Fraunces"/>
                <a:cs typeface="Fraunces"/>
                <a:sym typeface="Fraunces"/>
              </a:rPr>
              <a:t>pauzes</a:t>
            </a:r>
            <a:r>
              <a:rPr lang="en-US" sz="3700" spc="-74" dirty="0">
                <a:solidFill>
                  <a:srgbClr val="36211B"/>
                </a:solidFill>
                <a:latin typeface="Fraunces"/>
                <a:ea typeface="Fraunces"/>
                <a:cs typeface="Fraunces"/>
                <a:sym typeface="Fraunces"/>
              </a:rPr>
              <a:t> mācību </a:t>
            </a:r>
            <a:r>
              <a:rPr lang="en-US" sz="3700" spc="-74" dirty="0" err="1">
                <a:solidFill>
                  <a:srgbClr val="36211B"/>
                </a:solidFill>
                <a:latin typeface="Fraunces"/>
                <a:ea typeface="Fraunces"/>
                <a:cs typeface="Fraunces"/>
                <a:sym typeface="Fraunces"/>
              </a:rPr>
              <a:t>stundas</a:t>
            </a:r>
            <a:r>
              <a:rPr lang="en-US" sz="3700" spc="-74" dirty="0">
                <a:solidFill>
                  <a:srgbClr val="36211B"/>
                </a:solidFill>
                <a:latin typeface="Fraunces"/>
                <a:ea typeface="Fraunces"/>
                <a:cs typeface="Fraunces"/>
                <a:sym typeface="Fraunces"/>
              </a:rPr>
              <a:t> </a:t>
            </a:r>
            <a:r>
              <a:rPr lang="en-US" sz="3700" spc="-74" dirty="0" err="1">
                <a:solidFill>
                  <a:srgbClr val="36211B"/>
                </a:solidFill>
                <a:latin typeface="Fraunces"/>
                <a:ea typeface="Fraunces"/>
                <a:cs typeface="Fraunces"/>
                <a:sym typeface="Fraunces"/>
              </a:rPr>
              <a:t>laikā</a:t>
            </a:r>
            <a:r>
              <a:rPr lang="en-US" sz="3700" spc="-74" dirty="0">
                <a:solidFill>
                  <a:srgbClr val="36211B"/>
                </a:solidFill>
                <a:latin typeface="Fraunces"/>
                <a:ea typeface="Fraunces"/>
                <a:cs typeface="Fraunces"/>
                <a:sym typeface="Fraunces"/>
              </a:rPr>
              <a:t>.</a:t>
            </a:r>
          </a:p>
          <a:p>
            <a:pPr algn="just">
              <a:lnSpc>
                <a:spcPts val="1998"/>
              </a:lnSpc>
            </a:pPr>
            <a:endParaRPr lang="en-US" sz="3700" spc="-74" dirty="0">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dirty="0" err="1">
                <a:solidFill>
                  <a:srgbClr val="36211B"/>
                </a:solidFill>
                <a:latin typeface="Fraunces"/>
                <a:ea typeface="Fraunces"/>
                <a:cs typeface="Fraunces"/>
                <a:sym typeface="Fraunces"/>
              </a:rPr>
              <a:t>Uzmanības</a:t>
            </a:r>
            <a:r>
              <a:rPr lang="en-US" sz="3700" spc="-74" dirty="0">
                <a:solidFill>
                  <a:srgbClr val="36211B"/>
                </a:solidFill>
                <a:latin typeface="Fraunces"/>
                <a:ea typeface="Fraunces"/>
                <a:cs typeface="Fraunces"/>
                <a:sym typeface="Fraunces"/>
              </a:rPr>
              <a:t> </a:t>
            </a:r>
            <a:r>
              <a:rPr lang="en-US" sz="3700" spc="-74" dirty="0" err="1">
                <a:solidFill>
                  <a:srgbClr val="36211B"/>
                </a:solidFill>
                <a:latin typeface="Fraunces"/>
                <a:ea typeface="Fraunces"/>
                <a:cs typeface="Fraunces"/>
                <a:sym typeface="Fraunces"/>
              </a:rPr>
              <a:t>noturības</a:t>
            </a:r>
            <a:r>
              <a:rPr lang="en-US" sz="3700" spc="-74" dirty="0">
                <a:solidFill>
                  <a:srgbClr val="36211B"/>
                </a:solidFill>
                <a:latin typeface="Fraunces"/>
                <a:ea typeface="Fraunces"/>
                <a:cs typeface="Fraunces"/>
                <a:sym typeface="Fraunces"/>
              </a:rPr>
              <a:t> un </a:t>
            </a:r>
            <a:r>
              <a:rPr lang="en-US" sz="3700" spc="-74" dirty="0" err="1">
                <a:solidFill>
                  <a:srgbClr val="36211B"/>
                </a:solidFill>
                <a:latin typeface="Fraunces"/>
                <a:ea typeface="Fraunces"/>
                <a:cs typeface="Fraunces"/>
                <a:sym typeface="Fraunces"/>
              </a:rPr>
              <a:t>impulsivitātes</a:t>
            </a:r>
            <a:r>
              <a:rPr lang="en-US" sz="3700" spc="-74" dirty="0">
                <a:solidFill>
                  <a:srgbClr val="36211B"/>
                </a:solidFill>
                <a:latin typeface="Fraunces"/>
                <a:ea typeface="Fraunces"/>
                <a:cs typeface="Fraunces"/>
                <a:sym typeface="Fraunces"/>
              </a:rPr>
              <a:t> </a:t>
            </a:r>
            <a:r>
              <a:rPr lang="en-US" sz="3700" spc="-74" dirty="0" err="1">
                <a:solidFill>
                  <a:srgbClr val="36211B"/>
                </a:solidFill>
                <a:latin typeface="Fraunces"/>
                <a:ea typeface="Fraunces"/>
                <a:cs typeface="Fraunces"/>
                <a:sym typeface="Fraunces"/>
              </a:rPr>
              <a:t>kontroles</a:t>
            </a:r>
            <a:r>
              <a:rPr lang="en-US" sz="3700" spc="-74" dirty="0">
                <a:solidFill>
                  <a:srgbClr val="36211B"/>
                </a:solidFill>
                <a:latin typeface="Fraunces"/>
                <a:ea typeface="Fraunces"/>
                <a:cs typeface="Fraunces"/>
                <a:sym typeface="Fraunces"/>
              </a:rPr>
              <a:t> </a:t>
            </a:r>
            <a:r>
              <a:rPr lang="en-US" sz="3700" spc="-74" dirty="0" err="1">
                <a:solidFill>
                  <a:srgbClr val="36211B"/>
                </a:solidFill>
                <a:latin typeface="Fraunces"/>
                <a:ea typeface="Fraunces"/>
                <a:cs typeface="Fraunces"/>
                <a:sym typeface="Fraunces"/>
              </a:rPr>
              <a:t>attīstīšanai</a:t>
            </a:r>
            <a:r>
              <a:rPr lang="en-US" sz="3700" spc="-74" dirty="0">
                <a:solidFill>
                  <a:srgbClr val="36211B"/>
                </a:solidFill>
                <a:latin typeface="Fraunces"/>
                <a:ea typeface="Fraunces"/>
                <a:cs typeface="Fraunces"/>
                <a:sym typeface="Fraunces"/>
              </a:rPr>
              <a:t> </a:t>
            </a:r>
            <a:r>
              <a:rPr lang="en-US" sz="3700" spc="-74" dirty="0" err="1">
                <a:solidFill>
                  <a:srgbClr val="36211B"/>
                </a:solidFill>
                <a:latin typeface="Fraunces"/>
                <a:ea typeface="Fraunces"/>
                <a:cs typeface="Fraunces"/>
                <a:sym typeface="Fraunces"/>
              </a:rPr>
              <a:t>ieviest</a:t>
            </a:r>
            <a:r>
              <a:rPr lang="en-US" sz="3700" spc="-74" dirty="0">
                <a:solidFill>
                  <a:srgbClr val="36211B"/>
                </a:solidFill>
                <a:latin typeface="Fraunces"/>
                <a:ea typeface="Fraunces"/>
                <a:cs typeface="Fraunces"/>
                <a:sym typeface="Fraunces"/>
              </a:rPr>
              <a:t> un </a:t>
            </a:r>
            <a:r>
              <a:rPr lang="en-US" sz="3700" spc="-74" dirty="0" err="1">
                <a:solidFill>
                  <a:srgbClr val="36211B"/>
                </a:solidFill>
                <a:latin typeface="Fraunces"/>
                <a:ea typeface="Fraunces"/>
                <a:cs typeface="Fraunces"/>
                <a:sym typeface="Fraunces"/>
              </a:rPr>
              <a:t>ievērot</a:t>
            </a:r>
            <a:r>
              <a:rPr lang="en-US" sz="3700" spc="-74" dirty="0">
                <a:solidFill>
                  <a:srgbClr val="36211B"/>
                </a:solidFill>
                <a:latin typeface="Fraunces"/>
                <a:ea typeface="Fraunces"/>
                <a:cs typeface="Fraunces"/>
                <a:sym typeface="Fraunces"/>
              </a:rPr>
              <a:t> </a:t>
            </a:r>
            <a:r>
              <a:rPr lang="en-US" sz="3700" spc="-74" dirty="0" err="1">
                <a:solidFill>
                  <a:srgbClr val="36211B"/>
                </a:solidFill>
                <a:latin typeface="Fraunces"/>
                <a:ea typeface="Fraunces"/>
                <a:cs typeface="Fraunces"/>
                <a:sym typeface="Fraunces"/>
              </a:rPr>
              <a:t>skaidri</a:t>
            </a:r>
            <a:r>
              <a:rPr lang="en-US" sz="3700" spc="-74" dirty="0">
                <a:solidFill>
                  <a:srgbClr val="36211B"/>
                </a:solidFill>
                <a:latin typeface="Fraunces"/>
                <a:ea typeface="Fraunces"/>
                <a:cs typeface="Fraunces"/>
                <a:sym typeface="Fraunces"/>
              </a:rPr>
              <a:t> </a:t>
            </a:r>
            <a:r>
              <a:rPr lang="en-US" sz="3700" spc="-74" dirty="0" err="1">
                <a:solidFill>
                  <a:srgbClr val="36211B"/>
                </a:solidFill>
                <a:latin typeface="Fraunces"/>
                <a:ea typeface="Fraunces"/>
                <a:cs typeface="Fraunces"/>
                <a:sym typeface="Fraunces"/>
              </a:rPr>
              <a:t>zināmus</a:t>
            </a:r>
            <a:r>
              <a:rPr lang="en-US" sz="3700" spc="-74" dirty="0">
                <a:solidFill>
                  <a:srgbClr val="36211B"/>
                </a:solidFill>
                <a:latin typeface="Fraunces"/>
                <a:ea typeface="Fraunces"/>
                <a:cs typeface="Fraunces"/>
                <a:sym typeface="Fraunces"/>
              </a:rPr>
              <a:t> </a:t>
            </a:r>
            <a:r>
              <a:rPr lang="en-US" sz="3700" spc="-74" dirty="0" err="1">
                <a:solidFill>
                  <a:srgbClr val="36211B"/>
                </a:solidFill>
                <a:latin typeface="Fraunces"/>
                <a:ea typeface="Fraunces"/>
                <a:cs typeface="Fraunces"/>
                <a:sym typeface="Fraunces"/>
              </a:rPr>
              <a:t>kārtības</a:t>
            </a:r>
            <a:r>
              <a:rPr lang="en-US" sz="3700" spc="-74" dirty="0">
                <a:solidFill>
                  <a:srgbClr val="36211B"/>
                </a:solidFill>
                <a:latin typeface="Fraunces"/>
                <a:ea typeface="Fraunces"/>
                <a:cs typeface="Fraunces"/>
                <a:sym typeface="Fraunces"/>
              </a:rPr>
              <a:t> </a:t>
            </a:r>
            <a:r>
              <a:rPr lang="en-US" sz="3700" spc="-74" dirty="0" err="1">
                <a:solidFill>
                  <a:srgbClr val="36211B"/>
                </a:solidFill>
                <a:latin typeface="Fraunces"/>
                <a:ea typeface="Fraunces"/>
                <a:cs typeface="Fraunces"/>
                <a:sym typeface="Fraunces"/>
              </a:rPr>
              <a:t>noteikumus</a:t>
            </a:r>
            <a:r>
              <a:rPr lang="en-US" sz="3700" spc="-74" dirty="0">
                <a:solidFill>
                  <a:srgbClr val="36211B"/>
                </a:solidFill>
                <a:latin typeface="Fraunces"/>
                <a:ea typeface="Fraunces"/>
                <a:cs typeface="Fraunces"/>
                <a:sym typeface="Fraunces"/>
              </a:rPr>
              <a:t>.</a:t>
            </a:r>
          </a:p>
          <a:p>
            <a:pPr algn="just">
              <a:lnSpc>
                <a:spcPts val="1998"/>
              </a:lnSpc>
            </a:pPr>
            <a:endParaRPr lang="en-US" sz="3700" spc="-74" dirty="0">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dirty="0" err="1">
                <a:solidFill>
                  <a:srgbClr val="36211B"/>
                </a:solidFill>
                <a:latin typeface="Fraunces"/>
                <a:ea typeface="Fraunces"/>
                <a:cs typeface="Fraunces"/>
                <a:sym typeface="Fraunces"/>
              </a:rPr>
              <a:t>Palīdzēt</a:t>
            </a:r>
            <a:r>
              <a:rPr lang="en-US" sz="3700" spc="-74" dirty="0">
                <a:solidFill>
                  <a:srgbClr val="36211B"/>
                </a:solidFill>
                <a:latin typeface="Fraunces"/>
                <a:ea typeface="Fraunces"/>
                <a:cs typeface="Fraunces"/>
                <a:sym typeface="Fraunces"/>
              </a:rPr>
              <a:t> </a:t>
            </a:r>
            <a:r>
              <a:rPr lang="en-US" sz="3700" spc="-74" dirty="0" err="1">
                <a:solidFill>
                  <a:srgbClr val="36211B"/>
                </a:solidFill>
                <a:latin typeface="Fraunces"/>
                <a:ea typeface="Fraunces"/>
                <a:cs typeface="Fraunces"/>
                <a:sym typeface="Fraunces"/>
              </a:rPr>
              <a:t>izglītojamam</a:t>
            </a:r>
            <a:r>
              <a:rPr lang="en-US" sz="3700" spc="-74" dirty="0">
                <a:solidFill>
                  <a:srgbClr val="36211B"/>
                </a:solidFill>
                <a:latin typeface="Fraunces"/>
                <a:ea typeface="Fraunces"/>
                <a:cs typeface="Fraunces"/>
                <a:sym typeface="Fraunces"/>
              </a:rPr>
              <a:t> </a:t>
            </a:r>
            <a:r>
              <a:rPr lang="en-US" sz="3700" spc="-74" dirty="0" err="1">
                <a:solidFill>
                  <a:srgbClr val="36211B"/>
                </a:solidFill>
                <a:latin typeface="Fraunces"/>
                <a:ea typeface="Fraunces"/>
                <a:cs typeface="Fraunces"/>
                <a:sym typeface="Fraunces"/>
              </a:rPr>
              <a:t>attīstīt</a:t>
            </a:r>
            <a:r>
              <a:rPr lang="en-US" sz="3700" spc="-74" dirty="0">
                <a:solidFill>
                  <a:srgbClr val="36211B"/>
                </a:solidFill>
                <a:latin typeface="Fraunces"/>
                <a:ea typeface="Fraunces"/>
                <a:cs typeface="Fraunces"/>
                <a:sym typeface="Fraunces"/>
              </a:rPr>
              <a:t> </a:t>
            </a:r>
            <a:r>
              <a:rPr lang="en-US" sz="3700" spc="-74" dirty="0" err="1">
                <a:solidFill>
                  <a:srgbClr val="36211B"/>
                </a:solidFill>
                <a:latin typeface="Fraunces"/>
                <a:ea typeface="Fraunces"/>
                <a:cs typeface="Fraunces"/>
                <a:sym typeface="Fraunces"/>
              </a:rPr>
              <a:t>neagresīvas</a:t>
            </a:r>
            <a:r>
              <a:rPr lang="en-US" sz="3700" spc="-74" dirty="0">
                <a:solidFill>
                  <a:srgbClr val="36211B"/>
                </a:solidFill>
                <a:latin typeface="Fraunces"/>
                <a:ea typeface="Fraunces"/>
                <a:cs typeface="Fraunces"/>
                <a:sym typeface="Fraunces"/>
              </a:rPr>
              <a:t> </a:t>
            </a:r>
            <a:r>
              <a:rPr lang="en-US" sz="3700" spc="-74" dirty="0" err="1">
                <a:solidFill>
                  <a:srgbClr val="36211B"/>
                </a:solidFill>
                <a:latin typeface="Fraunces"/>
                <a:ea typeface="Fraunces"/>
                <a:cs typeface="Fraunces"/>
                <a:sym typeface="Fraunces"/>
              </a:rPr>
              <a:t>konfliktu</a:t>
            </a:r>
            <a:r>
              <a:rPr lang="en-US" sz="3700" spc="-74" dirty="0">
                <a:solidFill>
                  <a:srgbClr val="36211B"/>
                </a:solidFill>
                <a:latin typeface="Fraunces"/>
                <a:ea typeface="Fraunces"/>
                <a:cs typeface="Fraunces"/>
                <a:sym typeface="Fraunces"/>
              </a:rPr>
              <a:t> </a:t>
            </a:r>
            <a:r>
              <a:rPr lang="en-US" sz="3700" spc="-74" dirty="0" err="1">
                <a:solidFill>
                  <a:srgbClr val="36211B"/>
                </a:solidFill>
                <a:latin typeface="Fraunces"/>
                <a:ea typeface="Fraunces"/>
                <a:cs typeface="Fraunces"/>
                <a:sym typeface="Fraunces"/>
              </a:rPr>
              <a:t>risināšanas</a:t>
            </a:r>
            <a:r>
              <a:rPr lang="en-US" sz="3700" spc="-74" dirty="0">
                <a:solidFill>
                  <a:srgbClr val="36211B"/>
                </a:solidFill>
                <a:latin typeface="Fraunces"/>
                <a:ea typeface="Fraunces"/>
                <a:cs typeface="Fraunces"/>
                <a:sym typeface="Fraunces"/>
              </a:rPr>
              <a:t> </a:t>
            </a:r>
            <a:r>
              <a:rPr lang="en-US" sz="3700" spc="-74" dirty="0" err="1">
                <a:solidFill>
                  <a:srgbClr val="36211B"/>
                </a:solidFill>
                <a:latin typeface="Fraunces"/>
                <a:ea typeface="Fraunces"/>
                <a:cs typeface="Fraunces"/>
                <a:sym typeface="Fraunces"/>
              </a:rPr>
              <a:t>stratēģijas</a:t>
            </a:r>
            <a:r>
              <a:rPr lang="en-US" sz="3700" spc="-74" dirty="0">
                <a:solidFill>
                  <a:srgbClr val="36211B"/>
                </a:solidFill>
                <a:latin typeface="Fraunces"/>
                <a:ea typeface="Fraunces"/>
                <a:cs typeface="Fraunces"/>
                <a:sym typeface="Fraunces"/>
              </a:rPr>
              <a:t>, </a:t>
            </a:r>
            <a:r>
              <a:rPr lang="en-US" sz="3700" spc="-74" dirty="0" err="1">
                <a:solidFill>
                  <a:srgbClr val="36211B"/>
                </a:solidFill>
                <a:latin typeface="Fraunces"/>
                <a:ea typeface="Fraunces"/>
                <a:cs typeface="Fraunces"/>
                <a:sym typeface="Fraunces"/>
              </a:rPr>
              <a:t>ieteicama</a:t>
            </a:r>
            <a:r>
              <a:rPr lang="en-US" sz="3700" spc="-74" dirty="0">
                <a:solidFill>
                  <a:srgbClr val="36211B"/>
                </a:solidFill>
                <a:latin typeface="Fraunces"/>
                <a:ea typeface="Fraunces"/>
                <a:cs typeface="Fraunces"/>
                <a:sym typeface="Fraunces"/>
              </a:rPr>
              <a:t> </a:t>
            </a:r>
            <a:r>
              <a:rPr lang="en-US" sz="3700" spc="-74" dirty="0" err="1">
                <a:solidFill>
                  <a:srgbClr val="36211B"/>
                </a:solidFill>
                <a:latin typeface="Fraunces"/>
                <a:ea typeface="Fraunces"/>
                <a:cs typeface="Fraunces"/>
                <a:sym typeface="Fraunces"/>
              </a:rPr>
              <a:t>pozitīvas</a:t>
            </a:r>
            <a:r>
              <a:rPr lang="en-US" sz="3700" spc="-74" dirty="0">
                <a:solidFill>
                  <a:srgbClr val="36211B"/>
                </a:solidFill>
                <a:latin typeface="Fraunces"/>
                <a:ea typeface="Fraunces"/>
                <a:cs typeface="Fraunces"/>
                <a:sym typeface="Fraunces"/>
              </a:rPr>
              <a:t> </a:t>
            </a:r>
            <a:r>
              <a:rPr lang="en-US" sz="3700" spc="-74" dirty="0" err="1">
                <a:solidFill>
                  <a:srgbClr val="36211B"/>
                </a:solidFill>
                <a:latin typeface="Fraunces"/>
                <a:ea typeface="Fraunces"/>
                <a:cs typeface="Fraunces"/>
                <a:sym typeface="Fraunces"/>
              </a:rPr>
              <a:t>uzvedības</a:t>
            </a:r>
            <a:r>
              <a:rPr lang="en-US" sz="3700" spc="-74" dirty="0">
                <a:solidFill>
                  <a:srgbClr val="36211B"/>
                </a:solidFill>
                <a:latin typeface="Fraunces"/>
                <a:ea typeface="Fraunces"/>
                <a:cs typeface="Fraunces"/>
                <a:sym typeface="Fraunces"/>
              </a:rPr>
              <a:t> </a:t>
            </a:r>
            <a:r>
              <a:rPr lang="en-US" sz="3700" spc="-74" dirty="0" err="1">
                <a:solidFill>
                  <a:srgbClr val="36211B"/>
                </a:solidFill>
                <a:latin typeface="Fraunces"/>
                <a:ea typeface="Fraunces"/>
                <a:cs typeface="Fraunces"/>
                <a:sym typeface="Fraunces"/>
              </a:rPr>
              <a:t>modelēšana</a:t>
            </a:r>
            <a:r>
              <a:rPr lang="en-US" sz="3700" spc="-74" dirty="0">
                <a:solidFill>
                  <a:srgbClr val="36211B"/>
                </a:solidFill>
                <a:latin typeface="Fraunces"/>
                <a:ea typeface="Fraunces"/>
                <a:cs typeface="Fraunces"/>
                <a:sym typeface="Fraunces"/>
              </a:rPr>
              <a:t>, kā arī </a:t>
            </a:r>
            <a:r>
              <a:rPr lang="en-US" sz="3700" spc="-74" dirty="0" err="1">
                <a:solidFill>
                  <a:srgbClr val="36211B"/>
                </a:solidFill>
                <a:latin typeface="Fraunces"/>
                <a:ea typeface="Fraunces"/>
                <a:cs typeface="Fraunces"/>
                <a:sym typeface="Fraunces"/>
              </a:rPr>
              <a:t>lomu</a:t>
            </a:r>
            <a:r>
              <a:rPr lang="en-US" sz="3700" spc="-74" dirty="0">
                <a:solidFill>
                  <a:srgbClr val="36211B"/>
                </a:solidFill>
                <a:latin typeface="Fraunces"/>
                <a:ea typeface="Fraunces"/>
                <a:cs typeface="Fraunces"/>
                <a:sym typeface="Fraunces"/>
              </a:rPr>
              <a:t> </a:t>
            </a:r>
            <a:r>
              <a:rPr lang="en-US" sz="3700" spc="-74" dirty="0" err="1">
                <a:solidFill>
                  <a:srgbClr val="36211B"/>
                </a:solidFill>
                <a:latin typeface="Fraunces"/>
                <a:ea typeface="Fraunces"/>
                <a:cs typeface="Fraunces"/>
                <a:sym typeface="Fraunces"/>
              </a:rPr>
              <a:t>spēles</a:t>
            </a:r>
            <a:r>
              <a:rPr lang="en-US" sz="3700" spc="-74" dirty="0">
                <a:solidFill>
                  <a:srgbClr val="36211B"/>
                </a:solidFill>
                <a:latin typeface="Fraunces"/>
                <a:ea typeface="Fraunces"/>
                <a:cs typeface="Fraunces"/>
                <a:sym typeface="Fraunces"/>
              </a:rPr>
              <a:t>.</a:t>
            </a:r>
          </a:p>
          <a:p>
            <a:pPr algn="just">
              <a:lnSpc>
                <a:spcPts val="1998"/>
              </a:lnSpc>
            </a:pPr>
            <a:endParaRPr lang="en-US" sz="3700" spc="-74" dirty="0">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dirty="0" err="1">
                <a:solidFill>
                  <a:srgbClr val="36211B"/>
                </a:solidFill>
                <a:latin typeface="Fraunces"/>
                <a:ea typeface="Fraunces"/>
                <a:cs typeface="Fraunces"/>
                <a:sym typeface="Fraunces"/>
              </a:rPr>
              <a:t>Ieteicams</a:t>
            </a:r>
            <a:r>
              <a:rPr lang="en-US" sz="3700" spc="-74" dirty="0">
                <a:solidFill>
                  <a:srgbClr val="36211B"/>
                </a:solidFill>
                <a:latin typeface="Fraunces"/>
                <a:ea typeface="Fraunces"/>
                <a:cs typeface="Fraunces"/>
                <a:sym typeface="Fraunces"/>
              </a:rPr>
              <a:t> </a:t>
            </a:r>
            <a:r>
              <a:rPr lang="en-US" sz="3700" spc="-74" dirty="0" err="1">
                <a:solidFill>
                  <a:srgbClr val="36211B"/>
                </a:solidFill>
                <a:latin typeface="Fraunces"/>
                <a:ea typeface="Fraunces"/>
                <a:cs typeface="Fraunces"/>
                <a:sym typeface="Fraunces"/>
              </a:rPr>
              <a:t>biežāk</a:t>
            </a:r>
            <a:r>
              <a:rPr lang="en-US" sz="3700" spc="-74" dirty="0">
                <a:solidFill>
                  <a:srgbClr val="36211B"/>
                </a:solidFill>
                <a:latin typeface="Fraunces"/>
                <a:ea typeface="Fraunces"/>
                <a:cs typeface="Fraunces"/>
                <a:sym typeface="Fraunces"/>
              </a:rPr>
              <a:t> </a:t>
            </a:r>
            <a:r>
              <a:rPr lang="en-US" sz="3700" spc="-74" dirty="0" err="1">
                <a:solidFill>
                  <a:srgbClr val="36211B"/>
                </a:solidFill>
                <a:latin typeface="Fraunces"/>
                <a:ea typeface="Fraunces"/>
                <a:cs typeface="Fraunces"/>
                <a:sym typeface="Fraunces"/>
              </a:rPr>
              <a:t>izmantot</a:t>
            </a:r>
            <a:r>
              <a:rPr lang="en-US" sz="3700" spc="-74" dirty="0">
                <a:solidFill>
                  <a:srgbClr val="36211B"/>
                </a:solidFill>
                <a:latin typeface="Fraunces"/>
                <a:ea typeface="Fraunces"/>
                <a:cs typeface="Fraunces"/>
                <a:sym typeface="Fraunces"/>
              </a:rPr>
              <a:t> </a:t>
            </a:r>
            <a:r>
              <a:rPr lang="en-US" sz="3700" spc="-74" dirty="0" err="1">
                <a:solidFill>
                  <a:srgbClr val="36211B"/>
                </a:solidFill>
                <a:latin typeface="Fraunces"/>
                <a:ea typeface="Fraunces"/>
                <a:cs typeface="Fraunces"/>
                <a:sym typeface="Fraunces"/>
              </a:rPr>
              <a:t>pozitīvus</a:t>
            </a:r>
            <a:r>
              <a:rPr lang="en-US" sz="3700" spc="-74" dirty="0">
                <a:solidFill>
                  <a:srgbClr val="36211B"/>
                </a:solidFill>
                <a:latin typeface="Fraunces"/>
                <a:ea typeface="Fraunces"/>
                <a:cs typeface="Fraunces"/>
                <a:sym typeface="Fraunces"/>
              </a:rPr>
              <a:t> </a:t>
            </a:r>
            <a:r>
              <a:rPr lang="en-US" sz="3700" spc="-74" dirty="0" err="1">
                <a:solidFill>
                  <a:srgbClr val="36211B"/>
                </a:solidFill>
                <a:latin typeface="Fraunces"/>
                <a:ea typeface="Fraunces"/>
                <a:cs typeface="Fraunces"/>
                <a:sym typeface="Fraunces"/>
              </a:rPr>
              <a:t>sociālos</a:t>
            </a:r>
            <a:r>
              <a:rPr lang="en-US" sz="3700" spc="-74" dirty="0">
                <a:solidFill>
                  <a:srgbClr val="36211B"/>
                </a:solidFill>
                <a:latin typeface="Fraunces"/>
                <a:ea typeface="Fraunces"/>
                <a:cs typeface="Fraunces"/>
                <a:sym typeface="Fraunces"/>
              </a:rPr>
              <a:t> </a:t>
            </a:r>
            <a:r>
              <a:rPr lang="en-US" sz="3700" spc="-74" dirty="0" err="1">
                <a:solidFill>
                  <a:srgbClr val="36211B"/>
                </a:solidFill>
                <a:latin typeface="Fraunces"/>
                <a:ea typeface="Fraunces"/>
                <a:cs typeface="Fraunces"/>
                <a:sym typeface="Fraunces"/>
              </a:rPr>
              <a:t>pastiprinātājus</a:t>
            </a:r>
            <a:r>
              <a:rPr lang="en-US" sz="3700" spc="-74" dirty="0">
                <a:solidFill>
                  <a:srgbClr val="36211B"/>
                </a:solidFill>
                <a:latin typeface="Fraunces"/>
                <a:ea typeface="Fraunces"/>
                <a:cs typeface="Fraunces"/>
                <a:sym typeface="Fraunces"/>
              </a:rPr>
              <a:t> (</a:t>
            </a:r>
            <a:r>
              <a:rPr lang="en-US" sz="3700" spc="-74" dirty="0" err="1">
                <a:solidFill>
                  <a:srgbClr val="36211B"/>
                </a:solidFill>
                <a:latin typeface="Fraunces"/>
                <a:ea typeface="Fraunces"/>
                <a:cs typeface="Fraunces"/>
                <a:sym typeface="Fraunces"/>
              </a:rPr>
              <a:t>piemēram</a:t>
            </a:r>
            <a:r>
              <a:rPr lang="en-US" sz="3700" spc="-74" dirty="0">
                <a:solidFill>
                  <a:srgbClr val="36211B"/>
                </a:solidFill>
                <a:latin typeface="Fraunces"/>
                <a:ea typeface="Fraunces"/>
                <a:cs typeface="Fraunces"/>
                <a:sym typeface="Fraunces"/>
              </a:rPr>
              <a:t>, </a:t>
            </a:r>
            <a:r>
              <a:rPr lang="en-US" sz="3700" spc="-74" dirty="0" err="1">
                <a:solidFill>
                  <a:srgbClr val="36211B"/>
                </a:solidFill>
                <a:latin typeface="Fraunces"/>
                <a:ea typeface="Fraunces"/>
                <a:cs typeface="Fraunces"/>
                <a:sym typeface="Fraunces"/>
              </a:rPr>
              <a:t>smaidu</a:t>
            </a:r>
            <a:r>
              <a:rPr lang="en-US" sz="3700" spc="-74" dirty="0">
                <a:solidFill>
                  <a:srgbClr val="36211B"/>
                </a:solidFill>
                <a:latin typeface="Fraunces"/>
                <a:ea typeface="Fraunces"/>
                <a:cs typeface="Fraunces"/>
                <a:sym typeface="Fraunces"/>
              </a:rPr>
              <a:t>, </a:t>
            </a:r>
            <a:r>
              <a:rPr lang="en-US" sz="3700" spc="-74" dirty="0" err="1">
                <a:solidFill>
                  <a:srgbClr val="36211B"/>
                </a:solidFill>
                <a:latin typeface="Fraunces"/>
                <a:ea typeface="Fraunces"/>
                <a:cs typeface="Fraunces"/>
                <a:sym typeface="Fraunces"/>
              </a:rPr>
              <a:t>verbālu</a:t>
            </a:r>
            <a:r>
              <a:rPr lang="en-US" sz="3700" spc="-74" dirty="0">
                <a:solidFill>
                  <a:srgbClr val="36211B"/>
                </a:solidFill>
                <a:latin typeface="Fraunces"/>
                <a:ea typeface="Fraunces"/>
                <a:cs typeface="Fraunces"/>
                <a:sym typeface="Fraunces"/>
              </a:rPr>
              <a:t> </a:t>
            </a:r>
            <a:r>
              <a:rPr lang="en-US" sz="3700" spc="-74" dirty="0" err="1">
                <a:solidFill>
                  <a:srgbClr val="36211B"/>
                </a:solidFill>
                <a:latin typeface="Fraunces"/>
                <a:ea typeface="Fraunces"/>
                <a:cs typeface="Fraunces"/>
                <a:sym typeface="Fraunces"/>
              </a:rPr>
              <a:t>iedrošinājumu</a:t>
            </a:r>
            <a:r>
              <a:rPr lang="en-US" sz="3700" spc="-74" dirty="0">
                <a:solidFill>
                  <a:srgbClr val="36211B"/>
                </a:solidFill>
                <a:latin typeface="Fraunces"/>
                <a:ea typeface="Fraunces"/>
                <a:cs typeface="Fraunces"/>
                <a:sym typeface="Fraunces"/>
              </a:rPr>
              <a:t>).</a:t>
            </a:r>
          </a:p>
          <a:p>
            <a:pPr algn="just">
              <a:lnSpc>
                <a:spcPts val="1998"/>
              </a:lnSpc>
            </a:pPr>
            <a:endParaRPr lang="en-US" sz="3700" spc="-74" dirty="0">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dirty="0" err="1">
                <a:solidFill>
                  <a:srgbClr val="36211B"/>
                </a:solidFill>
                <a:latin typeface="Fraunces"/>
                <a:ea typeface="Fraunces"/>
                <a:cs typeface="Fraunces"/>
                <a:sym typeface="Fraunces"/>
              </a:rPr>
              <a:t>Veicināt</a:t>
            </a:r>
            <a:r>
              <a:rPr lang="en-US" sz="3700" spc="-74" dirty="0">
                <a:solidFill>
                  <a:srgbClr val="36211B"/>
                </a:solidFill>
                <a:latin typeface="Fraunces"/>
                <a:ea typeface="Fraunces"/>
                <a:cs typeface="Fraunces"/>
                <a:sym typeface="Fraunces"/>
              </a:rPr>
              <a:t> </a:t>
            </a:r>
            <a:r>
              <a:rPr lang="en-US" sz="3700" spc="-74" dirty="0" err="1">
                <a:solidFill>
                  <a:srgbClr val="36211B"/>
                </a:solidFill>
                <a:latin typeface="Fraunces"/>
                <a:ea typeface="Fraunces"/>
                <a:cs typeface="Fraunces"/>
                <a:sym typeface="Fraunces"/>
              </a:rPr>
              <a:t>izglītojamā</a:t>
            </a:r>
            <a:r>
              <a:rPr lang="en-US" sz="3700" spc="-74" dirty="0">
                <a:solidFill>
                  <a:srgbClr val="36211B"/>
                </a:solidFill>
                <a:latin typeface="Fraunces"/>
                <a:ea typeface="Fraunces"/>
                <a:cs typeface="Fraunces"/>
                <a:sym typeface="Fraunces"/>
              </a:rPr>
              <a:t> </a:t>
            </a:r>
            <a:r>
              <a:rPr lang="en-US" sz="3700" spc="-74" dirty="0" err="1">
                <a:solidFill>
                  <a:srgbClr val="36211B"/>
                </a:solidFill>
                <a:latin typeface="Fraunces"/>
                <a:ea typeface="Fraunces"/>
                <a:cs typeface="Fraunces"/>
                <a:sym typeface="Fraunces"/>
              </a:rPr>
              <a:t>pašefektivitātes</a:t>
            </a:r>
            <a:r>
              <a:rPr lang="en-US" sz="3700" spc="-74" dirty="0">
                <a:solidFill>
                  <a:srgbClr val="36211B"/>
                </a:solidFill>
                <a:latin typeface="Fraunces"/>
                <a:ea typeface="Fraunces"/>
                <a:cs typeface="Fraunces"/>
                <a:sym typeface="Fraunces"/>
              </a:rPr>
              <a:t> </a:t>
            </a:r>
            <a:r>
              <a:rPr lang="en-US" sz="3700" spc="-74" dirty="0" err="1">
                <a:solidFill>
                  <a:srgbClr val="36211B"/>
                </a:solidFill>
                <a:latin typeface="Fraunces"/>
                <a:ea typeface="Fraunces"/>
                <a:cs typeface="Fraunces"/>
                <a:sym typeface="Fraunces"/>
              </a:rPr>
              <a:t>izjūtu</a:t>
            </a:r>
            <a:r>
              <a:rPr lang="en-US" sz="3700" spc="-74" dirty="0">
                <a:solidFill>
                  <a:srgbClr val="36211B"/>
                </a:solidFill>
                <a:latin typeface="Fraunces"/>
                <a:ea typeface="Fraunces"/>
                <a:cs typeface="Fraunces"/>
                <a:sym typeface="Fraunces"/>
              </a:rPr>
              <a:t> un </a:t>
            </a:r>
            <a:r>
              <a:rPr lang="en-US" sz="3700" spc="-74" dirty="0" err="1">
                <a:solidFill>
                  <a:srgbClr val="36211B"/>
                </a:solidFill>
                <a:latin typeface="Fraunces"/>
                <a:ea typeface="Fraunces"/>
                <a:cs typeface="Fraunces"/>
                <a:sym typeface="Fraunces"/>
              </a:rPr>
              <a:t>pašpārliecinātību</a:t>
            </a:r>
            <a:r>
              <a:rPr lang="en-US" sz="3700" spc="-74" dirty="0">
                <a:solidFill>
                  <a:srgbClr val="36211B"/>
                </a:solidFill>
                <a:latin typeface="Fraunces"/>
                <a:ea typeface="Fraunces"/>
                <a:cs typeface="Fraunces"/>
                <a:sym typeface="Fraunces"/>
              </a:rPr>
              <a:t>, </a:t>
            </a:r>
            <a:r>
              <a:rPr lang="en-US" sz="3700" spc="-74" dirty="0" err="1">
                <a:solidFill>
                  <a:srgbClr val="36211B"/>
                </a:solidFill>
                <a:latin typeface="Fraunces"/>
                <a:ea typeface="Fraunces"/>
                <a:cs typeface="Fraunces"/>
                <a:sym typeface="Fraunces"/>
              </a:rPr>
              <a:t>sniedzot</a:t>
            </a:r>
            <a:r>
              <a:rPr lang="en-US" sz="3700" spc="-74" dirty="0">
                <a:solidFill>
                  <a:srgbClr val="36211B"/>
                </a:solidFill>
                <a:latin typeface="Fraunces"/>
                <a:ea typeface="Fraunces"/>
                <a:cs typeface="Fraunces"/>
                <a:sym typeface="Fraunces"/>
              </a:rPr>
              <a:t> </a:t>
            </a:r>
            <a:r>
              <a:rPr lang="en-US" sz="3700" spc="-74" dirty="0" err="1">
                <a:solidFill>
                  <a:srgbClr val="36211B"/>
                </a:solidFill>
                <a:latin typeface="Fraunces"/>
                <a:ea typeface="Fraunces"/>
                <a:cs typeface="Fraunces"/>
                <a:sym typeface="Fraunces"/>
              </a:rPr>
              <a:t>viņam</a:t>
            </a:r>
            <a:r>
              <a:rPr lang="en-US" sz="3700" spc="-74" dirty="0">
                <a:solidFill>
                  <a:srgbClr val="36211B"/>
                </a:solidFill>
                <a:latin typeface="Fraunces"/>
                <a:ea typeface="Fraunces"/>
                <a:cs typeface="Fraunces"/>
                <a:sym typeface="Fraunces"/>
              </a:rPr>
              <a:t> </a:t>
            </a:r>
            <a:r>
              <a:rPr lang="en-US" sz="3700" spc="-74" dirty="0" err="1">
                <a:solidFill>
                  <a:srgbClr val="36211B"/>
                </a:solidFill>
                <a:latin typeface="Fraunces"/>
                <a:ea typeface="Fraunces"/>
                <a:cs typeface="Fraunces"/>
                <a:sym typeface="Fraunces"/>
              </a:rPr>
              <a:t>iespējas</a:t>
            </a:r>
            <a:r>
              <a:rPr lang="en-US" sz="3700" spc="-74" dirty="0">
                <a:solidFill>
                  <a:srgbClr val="36211B"/>
                </a:solidFill>
                <a:latin typeface="Fraunces"/>
                <a:ea typeface="Fraunces"/>
                <a:cs typeface="Fraunces"/>
                <a:sym typeface="Fraunces"/>
              </a:rPr>
              <a:t> </a:t>
            </a:r>
            <a:r>
              <a:rPr lang="en-US" sz="3700" spc="-74" dirty="0" err="1">
                <a:solidFill>
                  <a:srgbClr val="36211B"/>
                </a:solidFill>
                <a:latin typeface="Fraunces"/>
                <a:ea typeface="Fraunces"/>
                <a:cs typeface="Fraunces"/>
                <a:sym typeface="Fraunces"/>
              </a:rPr>
              <a:t>piedzīvot</a:t>
            </a:r>
            <a:r>
              <a:rPr lang="en-US" sz="3700" spc="-74" dirty="0">
                <a:solidFill>
                  <a:srgbClr val="36211B"/>
                </a:solidFill>
                <a:latin typeface="Fraunces"/>
                <a:ea typeface="Fraunces"/>
                <a:cs typeface="Fraunces"/>
                <a:sym typeface="Fraunces"/>
              </a:rPr>
              <a:t> </a:t>
            </a:r>
            <a:r>
              <a:rPr lang="en-US" sz="3700" spc="-74" dirty="0" err="1">
                <a:solidFill>
                  <a:srgbClr val="36211B"/>
                </a:solidFill>
                <a:latin typeface="Fraunces"/>
                <a:ea typeface="Fraunces"/>
                <a:cs typeface="Fraunces"/>
                <a:sym typeface="Fraunces"/>
              </a:rPr>
              <a:t>panākumus</a:t>
            </a:r>
            <a:r>
              <a:rPr lang="en-US" sz="3700" spc="-74" dirty="0">
                <a:solidFill>
                  <a:srgbClr val="36211B"/>
                </a:solidFill>
                <a:latin typeface="Fraunces"/>
                <a:ea typeface="Fraunces"/>
                <a:cs typeface="Fraunces"/>
                <a:sym typeface="Fraunces"/>
              </a:rPr>
              <a:t>.</a:t>
            </a:r>
          </a:p>
          <a:p>
            <a:pPr algn="just">
              <a:lnSpc>
                <a:spcPts val="4107"/>
              </a:lnSpc>
            </a:pPr>
            <a:endParaRPr lang="en-US" sz="3700" spc="-74" dirty="0">
              <a:solidFill>
                <a:srgbClr val="36211B"/>
              </a:solidFill>
              <a:latin typeface="Fraunces"/>
              <a:ea typeface="Fraunces"/>
              <a:cs typeface="Fraunces"/>
              <a:sym typeface="Fraunces"/>
            </a:endParaRPr>
          </a:p>
          <a:p>
            <a:pPr algn="just">
              <a:lnSpc>
                <a:spcPts val="4107"/>
              </a:lnSpc>
            </a:pPr>
            <a:endParaRPr lang="en-US" sz="3700" spc="-74" dirty="0">
              <a:solidFill>
                <a:srgbClr val="36211B"/>
              </a:solidFill>
              <a:latin typeface="Fraunces"/>
              <a:ea typeface="Fraunces"/>
              <a:cs typeface="Fraunces"/>
              <a:sym typeface="Fraunces"/>
            </a:endParaRPr>
          </a:p>
          <a:p>
            <a:pPr algn="just">
              <a:lnSpc>
                <a:spcPts val="4107"/>
              </a:lnSpc>
            </a:pPr>
            <a:endParaRPr lang="en-US" sz="3700" spc="-74" dirty="0">
              <a:solidFill>
                <a:srgbClr val="36211B"/>
              </a:solidFill>
              <a:latin typeface="Fraunces"/>
              <a:ea typeface="Fraunces"/>
              <a:cs typeface="Fraunces"/>
              <a:sym typeface="Fraunces"/>
            </a:endParaRPr>
          </a:p>
          <a:p>
            <a:pPr algn="just">
              <a:lnSpc>
                <a:spcPts val="4107"/>
              </a:lnSpc>
            </a:pPr>
            <a:endParaRPr lang="en-US" sz="3700" spc="-74" dirty="0">
              <a:solidFill>
                <a:srgbClr val="36211B"/>
              </a:solidFill>
              <a:latin typeface="Fraunces"/>
              <a:ea typeface="Fraunces"/>
              <a:cs typeface="Fraunces"/>
              <a:sym typeface="Fraunces"/>
            </a:endParaRPr>
          </a:p>
          <a:p>
            <a:pPr algn="just">
              <a:lnSpc>
                <a:spcPts val="4107"/>
              </a:lnSpc>
            </a:pPr>
            <a:endParaRPr lang="en-US" sz="3700" spc="-74" dirty="0">
              <a:solidFill>
                <a:srgbClr val="36211B"/>
              </a:solidFill>
              <a:latin typeface="Fraunces"/>
              <a:ea typeface="Fraunces"/>
              <a:cs typeface="Fraunces"/>
              <a:sym typeface="Fraunces"/>
            </a:endParaRPr>
          </a:p>
          <a:p>
            <a:pPr algn="just">
              <a:lnSpc>
                <a:spcPts val="4107"/>
              </a:lnSpc>
            </a:pPr>
            <a:endParaRPr lang="en-US" sz="3700" spc="-74" dirty="0">
              <a:solidFill>
                <a:srgbClr val="36211B"/>
              </a:solidFill>
              <a:latin typeface="Fraunces"/>
              <a:ea typeface="Fraunces"/>
              <a:cs typeface="Fraunces"/>
              <a:sym typeface="Fraunces"/>
            </a:endParaRPr>
          </a:p>
          <a:p>
            <a:pPr algn="just">
              <a:lnSpc>
                <a:spcPts val="4107"/>
              </a:lnSpc>
            </a:pPr>
            <a:endParaRPr lang="en-US" sz="3700" spc="-74" dirty="0">
              <a:solidFill>
                <a:srgbClr val="36211B"/>
              </a:solidFill>
              <a:latin typeface="Fraunces"/>
              <a:ea typeface="Fraunces"/>
              <a:cs typeface="Fraunces"/>
              <a:sym typeface="Fraunces"/>
            </a:endParaRPr>
          </a:p>
          <a:p>
            <a:pPr algn="just">
              <a:lnSpc>
                <a:spcPts val="4107"/>
              </a:lnSpc>
            </a:pPr>
            <a:endParaRPr lang="en-US" sz="3700" spc="-74" dirty="0">
              <a:solidFill>
                <a:srgbClr val="36211B"/>
              </a:solidFill>
              <a:latin typeface="Fraunces"/>
              <a:ea typeface="Fraunces"/>
              <a:cs typeface="Fraunces"/>
              <a:sym typeface="Fraunces"/>
            </a:endParaRPr>
          </a:p>
        </p:txBody>
      </p:sp>
      <p:sp>
        <p:nvSpPr>
          <p:cNvPr id="6" name="TextBox 5">
            <a:extLst>
              <a:ext uri="{FF2B5EF4-FFF2-40B4-BE49-F238E27FC236}">
                <a16:creationId xmlns:a16="http://schemas.microsoft.com/office/drawing/2014/main" id="{5A488B55-A696-F493-AC62-8D32D2D6A8CD}"/>
              </a:ext>
            </a:extLst>
          </p:cNvPr>
          <p:cNvSpPr txBox="1"/>
          <p:nvPr/>
        </p:nvSpPr>
        <p:spPr>
          <a:xfrm>
            <a:off x="16403394" y="9715500"/>
            <a:ext cx="1447800" cy="369332"/>
          </a:xfrm>
          <a:prstGeom prst="rect">
            <a:avLst/>
          </a:prstGeom>
          <a:noFill/>
        </p:spPr>
        <p:txBody>
          <a:bodyPr wrap="square" rtlCol="0">
            <a:spAutoFit/>
          </a:bodyPr>
          <a:lstStyle/>
          <a:p>
            <a:r>
              <a:rPr lang="lv-LV" dirty="0">
                <a:latin typeface="Fraunces" panose="020B0604020202020204" charset="-70"/>
                <a:hlinkClick r:id="rId4" action="ppaction://hlinksldjump"/>
              </a:rPr>
              <a:t>Atpakaļ</a:t>
            </a:r>
            <a:endParaRPr lang="lv-LV" dirty="0">
              <a:latin typeface="Fraunces" panose="020B0604020202020204" charset="-7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E8E6E3"/>
        </a:solidFill>
        <a:effectLst/>
      </p:bgPr>
    </p:bg>
    <p:spTree>
      <p:nvGrpSpPr>
        <p:cNvPr id="1" name=""/>
        <p:cNvGrpSpPr/>
        <p:nvPr/>
      </p:nvGrpSpPr>
      <p:grpSpPr>
        <a:xfrm>
          <a:off x="0" y="0"/>
          <a:ext cx="0" cy="0"/>
          <a:chOff x="0" y="0"/>
          <a:chExt cx="0" cy="0"/>
        </a:xfrm>
      </p:grpSpPr>
      <p:sp>
        <p:nvSpPr>
          <p:cNvPr id="2" name="Freeform 2"/>
          <p:cNvSpPr/>
          <p:nvPr/>
        </p:nvSpPr>
        <p:spPr>
          <a:xfrm>
            <a:off x="0" y="0"/>
            <a:ext cx="18288000" cy="376223"/>
          </a:xfrm>
          <a:custGeom>
            <a:avLst/>
            <a:gdLst/>
            <a:ahLst/>
            <a:cxnLst/>
            <a:rect l="l" t="t" r="r" b="b"/>
            <a:pathLst>
              <a:path w="18288000" h="376223">
                <a:moveTo>
                  <a:pt x="0" y="0"/>
                </a:moveTo>
                <a:lnTo>
                  <a:pt x="18288000" y="0"/>
                </a:lnTo>
                <a:lnTo>
                  <a:pt x="18288000" y="376223"/>
                </a:lnTo>
                <a:lnTo>
                  <a:pt x="0" y="376223"/>
                </a:lnTo>
                <a:lnTo>
                  <a:pt x="0" y="0"/>
                </a:lnTo>
                <a:close/>
              </a:path>
            </a:pathLst>
          </a:custGeom>
          <a:blipFill>
            <a:blip r:embed="rId2"/>
            <a:stretch>
              <a:fillRect t="-1531929" b="-1102351"/>
            </a:stretch>
          </a:blipFill>
        </p:spPr>
        <p:txBody>
          <a:bodyPr/>
          <a:lstStyle/>
          <a:p>
            <a:endParaRPr lang="lv-LV"/>
          </a:p>
        </p:txBody>
      </p:sp>
      <p:sp>
        <p:nvSpPr>
          <p:cNvPr id="3" name="Freeform 3"/>
          <p:cNvSpPr/>
          <p:nvPr/>
        </p:nvSpPr>
        <p:spPr>
          <a:xfrm>
            <a:off x="16388646" y="436897"/>
            <a:ext cx="1741308" cy="896602"/>
          </a:xfrm>
          <a:custGeom>
            <a:avLst/>
            <a:gdLst/>
            <a:ahLst/>
            <a:cxnLst/>
            <a:rect l="l" t="t" r="r" b="b"/>
            <a:pathLst>
              <a:path w="1741308" h="896602">
                <a:moveTo>
                  <a:pt x="0" y="0"/>
                </a:moveTo>
                <a:lnTo>
                  <a:pt x="1741308" y="0"/>
                </a:lnTo>
                <a:lnTo>
                  <a:pt x="1741308" y="896602"/>
                </a:lnTo>
                <a:lnTo>
                  <a:pt x="0" y="896602"/>
                </a:lnTo>
                <a:lnTo>
                  <a:pt x="0" y="0"/>
                </a:lnTo>
                <a:close/>
              </a:path>
            </a:pathLst>
          </a:custGeom>
          <a:blipFill>
            <a:blip r:embed="rId3"/>
            <a:stretch>
              <a:fillRect b="-2901"/>
            </a:stretch>
          </a:blipFill>
        </p:spPr>
        <p:txBody>
          <a:bodyPr/>
          <a:lstStyle/>
          <a:p>
            <a:endParaRPr lang="lv-LV"/>
          </a:p>
        </p:txBody>
      </p:sp>
      <p:sp>
        <p:nvSpPr>
          <p:cNvPr id="4" name="TextBox 4"/>
          <p:cNvSpPr txBox="1"/>
          <p:nvPr/>
        </p:nvSpPr>
        <p:spPr>
          <a:xfrm>
            <a:off x="2753564" y="778348"/>
            <a:ext cx="12425541" cy="903606"/>
          </a:xfrm>
          <a:prstGeom prst="rect">
            <a:avLst/>
          </a:prstGeom>
        </p:spPr>
        <p:txBody>
          <a:bodyPr lIns="0" tIns="0" rIns="0" bIns="0" rtlCol="0" anchor="t">
            <a:spAutoFit/>
          </a:bodyPr>
          <a:lstStyle/>
          <a:p>
            <a:pPr algn="ctr">
              <a:lnSpc>
                <a:spcPts val="7419"/>
              </a:lnSpc>
            </a:pPr>
            <a:r>
              <a:rPr lang="en-US" sz="5299" spc="-105">
                <a:solidFill>
                  <a:srgbClr val="36211B"/>
                </a:solidFill>
                <a:latin typeface="Fraunces"/>
                <a:ea typeface="Fraunces"/>
                <a:cs typeface="Fraunces"/>
                <a:sym typeface="Fraunces"/>
              </a:rPr>
              <a:t>Pašaprūpe un pašorganizēšanās I</a:t>
            </a:r>
          </a:p>
        </p:txBody>
      </p:sp>
      <p:sp>
        <p:nvSpPr>
          <p:cNvPr id="5" name="TextBox 5"/>
          <p:cNvSpPr txBox="1"/>
          <p:nvPr/>
        </p:nvSpPr>
        <p:spPr>
          <a:xfrm>
            <a:off x="196554" y="2217429"/>
            <a:ext cx="17539560" cy="13558266"/>
          </a:xfrm>
          <a:prstGeom prst="rect">
            <a:avLst/>
          </a:prstGeom>
        </p:spPr>
        <p:txBody>
          <a:bodyPr lIns="0" tIns="0" rIns="0" bIns="0" rtlCol="0" anchor="t">
            <a:spAutoFit/>
          </a:bodyPr>
          <a:lstStyle/>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Vizuālais atbalsts dažādām pašaprūpes situācijām (fotogrāfijas, attēli, piktogrammas).</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Izmantot darbību secības vizuālu attēlojumu.</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Izmantot atgādnes, kuras palīdz koncentrēties.</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Ievērot rutīnu darbību kārtībā.</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Mājas vidē un izglītības iestādē ieviest un konsekventi uzturēt skaidri zināmus kārtības noteikumus.</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Apgūt jēdzienus “sākumā”, “pēc tam”, “gaidi” darbībā.</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Sadalīt uzdevumu nelielos apjomos, lai tas izglītojamajam vieglāk uztverams.</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Izmantot grāmatzīmes, lai mācību materiālus var viegli organizēt pēc mācību priekšmeta vai temata.</a:t>
            </a:r>
          </a:p>
          <a:p>
            <a:pPr algn="just">
              <a:lnSpc>
                <a:spcPts val="1998"/>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1998"/>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p:txBody>
      </p:sp>
      <p:sp>
        <p:nvSpPr>
          <p:cNvPr id="6" name="TextBox 5">
            <a:extLst>
              <a:ext uri="{FF2B5EF4-FFF2-40B4-BE49-F238E27FC236}">
                <a16:creationId xmlns:a16="http://schemas.microsoft.com/office/drawing/2014/main" id="{7B6AB2ED-5189-D59D-08B0-D872EBA1E833}"/>
              </a:ext>
            </a:extLst>
          </p:cNvPr>
          <p:cNvSpPr txBox="1"/>
          <p:nvPr/>
        </p:nvSpPr>
        <p:spPr>
          <a:xfrm>
            <a:off x="16403394" y="9715500"/>
            <a:ext cx="1447800" cy="369332"/>
          </a:xfrm>
          <a:prstGeom prst="rect">
            <a:avLst/>
          </a:prstGeom>
          <a:noFill/>
        </p:spPr>
        <p:txBody>
          <a:bodyPr wrap="square" rtlCol="0">
            <a:spAutoFit/>
          </a:bodyPr>
          <a:lstStyle/>
          <a:p>
            <a:r>
              <a:rPr lang="lv-LV" dirty="0">
                <a:latin typeface="Fraunces" panose="020B0604020202020204" charset="-70"/>
                <a:hlinkClick r:id="rId4" action="ppaction://hlinksldjump"/>
              </a:rPr>
              <a:t>Atpakaļ</a:t>
            </a:r>
            <a:endParaRPr lang="lv-LV" dirty="0">
              <a:latin typeface="Fraunces" panose="020B0604020202020204" charset="-7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E8E6E3"/>
        </a:solidFill>
        <a:effectLst/>
      </p:bgPr>
    </p:bg>
    <p:spTree>
      <p:nvGrpSpPr>
        <p:cNvPr id="1" name=""/>
        <p:cNvGrpSpPr/>
        <p:nvPr/>
      </p:nvGrpSpPr>
      <p:grpSpPr>
        <a:xfrm>
          <a:off x="0" y="0"/>
          <a:ext cx="0" cy="0"/>
          <a:chOff x="0" y="0"/>
          <a:chExt cx="0" cy="0"/>
        </a:xfrm>
      </p:grpSpPr>
      <p:sp>
        <p:nvSpPr>
          <p:cNvPr id="2" name="Freeform 2"/>
          <p:cNvSpPr/>
          <p:nvPr/>
        </p:nvSpPr>
        <p:spPr>
          <a:xfrm>
            <a:off x="0" y="0"/>
            <a:ext cx="18288000" cy="376223"/>
          </a:xfrm>
          <a:custGeom>
            <a:avLst/>
            <a:gdLst/>
            <a:ahLst/>
            <a:cxnLst/>
            <a:rect l="l" t="t" r="r" b="b"/>
            <a:pathLst>
              <a:path w="18288000" h="376223">
                <a:moveTo>
                  <a:pt x="0" y="0"/>
                </a:moveTo>
                <a:lnTo>
                  <a:pt x="18288000" y="0"/>
                </a:lnTo>
                <a:lnTo>
                  <a:pt x="18288000" y="376223"/>
                </a:lnTo>
                <a:lnTo>
                  <a:pt x="0" y="376223"/>
                </a:lnTo>
                <a:lnTo>
                  <a:pt x="0" y="0"/>
                </a:lnTo>
                <a:close/>
              </a:path>
            </a:pathLst>
          </a:custGeom>
          <a:blipFill>
            <a:blip r:embed="rId2"/>
            <a:stretch>
              <a:fillRect t="-1531929" b="-1102351"/>
            </a:stretch>
          </a:blipFill>
        </p:spPr>
        <p:txBody>
          <a:bodyPr/>
          <a:lstStyle/>
          <a:p>
            <a:endParaRPr lang="lv-LV"/>
          </a:p>
        </p:txBody>
      </p:sp>
      <p:sp>
        <p:nvSpPr>
          <p:cNvPr id="3" name="Freeform 3"/>
          <p:cNvSpPr/>
          <p:nvPr/>
        </p:nvSpPr>
        <p:spPr>
          <a:xfrm>
            <a:off x="16388646" y="436897"/>
            <a:ext cx="1741308" cy="896602"/>
          </a:xfrm>
          <a:custGeom>
            <a:avLst/>
            <a:gdLst/>
            <a:ahLst/>
            <a:cxnLst/>
            <a:rect l="l" t="t" r="r" b="b"/>
            <a:pathLst>
              <a:path w="1741308" h="896602">
                <a:moveTo>
                  <a:pt x="0" y="0"/>
                </a:moveTo>
                <a:lnTo>
                  <a:pt x="1741308" y="0"/>
                </a:lnTo>
                <a:lnTo>
                  <a:pt x="1741308" y="896602"/>
                </a:lnTo>
                <a:lnTo>
                  <a:pt x="0" y="896602"/>
                </a:lnTo>
                <a:lnTo>
                  <a:pt x="0" y="0"/>
                </a:lnTo>
                <a:close/>
              </a:path>
            </a:pathLst>
          </a:custGeom>
          <a:blipFill>
            <a:blip r:embed="rId3"/>
            <a:stretch>
              <a:fillRect b="-2901"/>
            </a:stretch>
          </a:blipFill>
        </p:spPr>
        <p:txBody>
          <a:bodyPr/>
          <a:lstStyle/>
          <a:p>
            <a:endParaRPr lang="lv-LV"/>
          </a:p>
        </p:txBody>
      </p:sp>
      <p:sp>
        <p:nvSpPr>
          <p:cNvPr id="4" name="TextBox 4"/>
          <p:cNvSpPr txBox="1"/>
          <p:nvPr/>
        </p:nvSpPr>
        <p:spPr>
          <a:xfrm>
            <a:off x="2714041" y="780423"/>
            <a:ext cx="12425541" cy="903606"/>
          </a:xfrm>
          <a:prstGeom prst="rect">
            <a:avLst/>
          </a:prstGeom>
        </p:spPr>
        <p:txBody>
          <a:bodyPr lIns="0" tIns="0" rIns="0" bIns="0" rtlCol="0" anchor="t">
            <a:spAutoFit/>
          </a:bodyPr>
          <a:lstStyle/>
          <a:p>
            <a:pPr algn="ctr">
              <a:lnSpc>
                <a:spcPts val="7419"/>
              </a:lnSpc>
            </a:pPr>
            <a:r>
              <a:rPr lang="en-US" sz="5299" spc="-105">
                <a:solidFill>
                  <a:srgbClr val="36211B"/>
                </a:solidFill>
                <a:latin typeface="Fraunces"/>
                <a:ea typeface="Fraunces"/>
                <a:cs typeface="Fraunces"/>
                <a:sym typeface="Fraunces"/>
              </a:rPr>
              <a:t>Pašaprūpe un pašorganizēšanās II</a:t>
            </a:r>
          </a:p>
        </p:txBody>
      </p:sp>
      <p:sp>
        <p:nvSpPr>
          <p:cNvPr id="5" name="TextBox 5"/>
          <p:cNvSpPr txBox="1"/>
          <p:nvPr/>
        </p:nvSpPr>
        <p:spPr>
          <a:xfrm>
            <a:off x="128771" y="1456690"/>
            <a:ext cx="17596080" cy="13310616"/>
          </a:xfrm>
          <a:prstGeom prst="rect">
            <a:avLst/>
          </a:prstGeom>
        </p:spPr>
        <p:txBody>
          <a:bodyPr lIns="0" tIns="0" rIns="0" bIns="0" rtlCol="0" anchor="t">
            <a:spAutoFit/>
          </a:bodyPr>
          <a:lstStyle/>
          <a:p>
            <a:pPr algn="just">
              <a:lnSpc>
                <a:spcPts val="4107"/>
              </a:lnSpc>
            </a:pPr>
            <a:endParaRPr/>
          </a:p>
          <a:p>
            <a:pPr algn="just">
              <a:lnSpc>
                <a:spcPts val="1998"/>
              </a:lnSpc>
            </a:pPr>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Ieteicams viegli uzvelkams apģērbs un apavi (apavi bez šņorēm, apģērbs bez pogām uz pleciem vai muguras).</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Ikdienā regulāri veltīt laiku pašapkalpošanās prasmju pilnveidei.</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Īstenot individuālās nodarbības sociālo prasmju veidošanai speciālā pedagoga vadībā.</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Nodrošināt pēc iespējas mazāku ārējo stimulu ietekmi.</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Plānot telpas zonālo sadalījumu.</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Plānot laiku plānošana, ieviest dienas režīmu.</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Sasaistīt jaunās zināšanas ar iepriekš apgūtām.</a:t>
            </a: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1998"/>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p:txBody>
      </p:sp>
      <p:sp>
        <p:nvSpPr>
          <p:cNvPr id="6" name="TextBox 5">
            <a:extLst>
              <a:ext uri="{FF2B5EF4-FFF2-40B4-BE49-F238E27FC236}">
                <a16:creationId xmlns:a16="http://schemas.microsoft.com/office/drawing/2014/main" id="{26D58F9C-358F-5845-86BC-4F86CD43E497}"/>
              </a:ext>
            </a:extLst>
          </p:cNvPr>
          <p:cNvSpPr txBox="1"/>
          <p:nvPr/>
        </p:nvSpPr>
        <p:spPr>
          <a:xfrm>
            <a:off x="16403394" y="9715500"/>
            <a:ext cx="1447800" cy="369332"/>
          </a:xfrm>
          <a:prstGeom prst="rect">
            <a:avLst/>
          </a:prstGeom>
          <a:noFill/>
        </p:spPr>
        <p:txBody>
          <a:bodyPr wrap="square" rtlCol="0">
            <a:spAutoFit/>
          </a:bodyPr>
          <a:lstStyle/>
          <a:p>
            <a:r>
              <a:rPr lang="lv-LV" dirty="0">
                <a:latin typeface="Fraunces" panose="020B0604020202020204" charset="-70"/>
                <a:hlinkClick r:id="rId4" action="ppaction://hlinksldjump"/>
              </a:rPr>
              <a:t>Atpakaļ</a:t>
            </a:r>
            <a:endParaRPr lang="lv-LV" dirty="0">
              <a:latin typeface="Fraunces" panose="020B0604020202020204" charset="-7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E8E6E3"/>
        </a:solidFill>
        <a:effectLst/>
      </p:bgPr>
    </p:bg>
    <p:spTree>
      <p:nvGrpSpPr>
        <p:cNvPr id="1" name=""/>
        <p:cNvGrpSpPr/>
        <p:nvPr/>
      </p:nvGrpSpPr>
      <p:grpSpPr>
        <a:xfrm>
          <a:off x="0" y="0"/>
          <a:ext cx="0" cy="0"/>
          <a:chOff x="0" y="0"/>
          <a:chExt cx="0" cy="0"/>
        </a:xfrm>
      </p:grpSpPr>
      <p:sp>
        <p:nvSpPr>
          <p:cNvPr id="2" name="Freeform 2"/>
          <p:cNvSpPr/>
          <p:nvPr/>
        </p:nvSpPr>
        <p:spPr>
          <a:xfrm>
            <a:off x="0" y="0"/>
            <a:ext cx="18288000" cy="376223"/>
          </a:xfrm>
          <a:custGeom>
            <a:avLst/>
            <a:gdLst/>
            <a:ahLst/>
            <a:cxnLst/>
            <a:rect l="l" t="t" r="r" b="b"/>
            <a:pathLst>
              <a:path w="18288000" h="376223">
                <a:moveTo>
                  <a:pt x="0" y="0"/>
                </a:moveTo>
                <a:lnTo>
                  <a:pt x="18288000" y="0"/>
                </a:lnTo>
                <a:lnTo>
                  <a:pt x="18288000" y="376223"/>
                </a:lnTo>
                <a:lnTo>
                  <a:pt x="0" y="376223"/>
                </a:lnTo>
                <a:lnTo>
                  <a:pt x="0" y="0"/>
                </a:lnTo>
                <a:close/>
              </a:path>
            </a:pathLst>
          </a:custGeom>
          <a:blipFill>
            <a:blip r:embed="rId2"/>
            <a:stretch>
              <a:fillRect t="-1531929" b="-1102351"/>
            </a:stretch>
          </a:blipFill>
        </p:spPr>
        <p:txBody>
          <a:bodyPr/>
          <a:lstStyle/>
          <a:p>
            <a:endParaRPr lang="lv-LV"/>
          </a:p>
        </p:txBody>
      </p:sp>
      <p:sp>
        <p:nvSpPr>
          <p:cNvPr id="3" name="Freeform 3"/>
          <p:cNvSpPr/>
          <p:nvPr/>
        </p:nvSpPr>
        <p:spPr>
          <a:xfrm>
            <a:off x="16388646" y="436897"/>
            <a:ext cx="1741308" cy="896602"/>
          </a:xfrm>
          <a:custGeom>
            <a:avLst/>
            <a:gdLst/>
            <a:ahLst/>
            <a:cxnLst/>
            <a:rect l="l" t="t" r="r" b="b"/>
            <a:pathLst>
              <a:path w="1741308" h="896602">
                <a:moveTo>
                  <a:pt x="0" y="0"/>
                </a:moveTo>
                <a:lnTo>
                  <a:pt x="1741308" y="0"/>
                </a:lnTo>
                <a:lnTo>
                  <a:pt x="1741308" y="896602"/>
                </a:lnTo>
                <a:lnTo>
                  <a:pt x="0" y="896602"/>
                </a:lnTo>
                <a:lnTo>
                  <a:pt x="0" y="0"/>
                </a:lnTo>
                <a:close/>
              </a:path>
            </a:pathLst>
          </a:custGeom>
          <a:blipFill>
            <a:blip r:embed="rId3"/>
            <a:stretch>
              <a:fillRect b="-2901"/>
            </a:stretch>
          </a:blipFill>
        </p:spPr>
        <p:txBody>
          <a:bodyPr/>
          <a:lstStyle/>
          <a:p>
            <a:endParaRPr lang="lv-LV"/>
          </a:p>
        </p:txBody>
      </p:sp>
      <p:sp>
        <p:nvSpPr>
          <p:cNvPr id="4" name="TextBox 4"/>
          <p:cNvSpPr txBox="1"/>
          <p:nvPr/>
        </p:nvSpPr>
        <p:spPr>
          <a:xfrm>
            <a:off x="2592990" y="780423"/>
            <a:ext cx="12425541" cy="903606"/>
          </a:xfrm>
          <a:prstGeom prst="rect">
            <a:avLst/>
          </a:prstGeom>
        </p:spPr>
        <p:txBody>
          <a:bodyPr lIns="0" tIns="0" rIns="0" bIns="0" rtlCol="0" anchor="t">
            <a:spAutoFit/>
          </a:bodyPr>
          <a:lstStyle/>
          <a:p>
            <a:pPr algn="ctr">
              <a:lnSpc>
                <a:spcPts val="7419"/>
              </a:lnSpc>
            </a:pPr>
            <a:r>
              <a:rPr lang="en-US" sz="5299" spc="-105">
                <a:solidFill>
                  <a:srgbClr val="36211B"/>
                </a:solidFill>
                <a:latin typeface="Fraunces"/>
                <a:ea typeface="Fraunces"/>
                <a:cs typeface="Fraunces"/>
                <a:sym typeface="Fraunces"/>
              </a:rPr>
              <a:t>Vāji attīstītas sociālās prasmes</a:t>
            </a:r>
          </a:p>
        </p:txBody>
      </p:sp>
      <p:sp>
        <p:nvSpPr>
          <p:cNvPr id="5" name="TextBox 5"/>
          <p:cNvSpPr txBox="1"/>
          <p:nvPr/>
        </p:nvSpPr>
        <p:spPr>
          <a:xfrm>
            <a:off x="241827" y="2289818"/>
            <a:ext cx="17735650" cy="10691241"/>
          </a:xfrm>
          <a:prstGeom prst="rect">
            <a:avLst/>
          </a:prstGeom>
        </p:spPr>
        <p:txBody>
          <a:bodyPr lIns="0" tIns="0" rIns="0" bIns="0" rtlCol="0" anchor="t">
            <a:spAutoFit/>
          </a:bodyPr>
          <a:lstStyle/>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Vēlamas nodarbības sociālo prasmju attīstīšanai.</a:t>
            </a:r>
          </a:p>
          <a:p>
            <a:pPr algn="just">
              <a:lnSpc>
                <a:spcPts val="1887"/>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Vēlamas individuālas psihologa konsultācijas sociālo prasmju attīstīšanai.</a:t>
            </a:r>
          </a:p>
          <a:p>
            <a:pPr algn="just">
              <a:lnSpc>
                <a:spcPts val="1887"/>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Ieteicamas nodarbības konfliktu risināšanas prasmju attīstīšanai.</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Ieteicamas nodarbības sadarbības prasmju attīstīšanai.</a:t>
            </a:r>
          </a:p>
          <a:p>
            <a:pPr algn="just">
              <a:lnSpc>
                <a:spcPts val="1887"/>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Iesaistīt izglītojamo nelielu grupu darbos, skaidri nosakot darāmo darbu.</a:t>
            </a:r>
          </a:p>
          <a:p>
            <a:pPr algn="just">
              <a:lnSpc>
                <a:spcPts val="1887"/>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Mācīt sekot spēļu noteikumiem.</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Attīstīt problēmu risināšanas prasmes.</a:t>
            </a:r>
          </a:p>
          <a:p>
            <a:pPr algn="just">
              <a:lnSpc>
                <a:spcPts val="1887"/>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Mācīt atpazīt citu emocijas un iespējamās domas ikdienas situācijās.</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Mācīt lūgt palīdzību grūtību situācijās.</a:t>
            </a: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p:txBody>
      </p:sp>
      <p:sp>
        <p:nvSpPr>
          <p:cNvPr id="6" name="TextBox 5">
            <a:extLst>
              <a:ext uri="{FF2B5EF4-FFF2-40B4-BE49-F238E27FC236}">
                <a16:creationId xmlns:a16="http://schemas.microsoft.com/office/drawing/2014/main" id="{BBBD7968-030A-9830-4769-25EFD827EAA4}"/>
              </a:ext>
            </a:extLst>
          </p:cNvPr>
          <p:cNvSpPr txBox="1"/>
          <p:nvPr/>
        </p:nvSpPr>
        <p:spPr>
          <a:xfrm>
            <a:off x="16403394" y="9715500"/>
            <a:ext cx="1447800" cy="369332"/>
          </a:xfrm>
          <a:prstGeom prst="rect">
            <a:avLst/>
          </a:prstGeom>
          <a:noFill/>
        </p:spPr>
        <p:txBody>
          <a:bodyPr wrap="square" rtlCol="0">
            <a:spAutoFit/>
          </a:bodyPr>
          <a:lstStyle/>
          <a:p>
            <a:r>
              <a:rPr lang="lv-LV" dirty="0">
                <a:latin typeface="Fraunces" panose="020B0604020202020204" charset="-70"/>
                <a:hlinkClick r:id="rId4" action="ppaction://hlinksldjump"/>
              </a:rPr>
              <a:t>Atpakaļ</a:t>
            </a:r>
            <a:endParaRPr lang="lv-LV" dirty="0">
              <a:latin typeface="Fraunces" panose="020B0604020202020204" charset="-7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E8E6E3"/>
        </a:solidFill>
        <a:effectLst/>
      </p:bgPr>
    </p:bg>
    <p:spTree>
      <p:nvGrpSpPr>
        <p:cNvPr id="1" name=""/>
        <p:cNvGrpSpPr/>
        <p:nvPr/>
      </p:nvGrpSpPr>
      <p:grpSpPr>
        <a:xfrm>
          <a:off x="0" y="0"/>
          <a:ext cx="0" cy="0"/>
          <a:chOff x="0" y="0"/>
          <a:chExt cx="0" cy="0"/>
        </a:xfrm>
      </p:grpSpPr>
      <p:sp>
        <p:nvSpPr>
          <p:cNvPr id="2" name="Freeform 2"/>
          <p:cNvSpPr/>
          <p:nvPr/>
        </p:nvSpPr>
        <p:spPr>
          <a:xfrm>
            <a:off x="0" y="0"/>
            <a:ext cx="18288000" cy="376223"/>
          </a:xfrm>
          <a:custGeom>
            <a:avLst/>
            <a:gdLst/>
            <a:ahLst/>
            <a:cxnLst/>
            <a:rect l="l" t="t" r="r" b="b"/>
            <a:pathLst>
              <a:path w="18288000" h="376223">
                <a:moveTo>
                  <a:pt x="0" y="0"/>
                </a:moveTo>
                <a:lnTo>
                  <a:pt x="18288000" y="0"/>
                </a:lnTo>
                <a:lnTo>
                  <a:pt x="18288000" y="376223"/>
                </a:lnTo>
                <a:lnTo>
                  <a:pt x="0" y="376223"/>
                </a:lnTo>
                <a:lnTo>
                  <a:pt x="0" y="0"/>
                </a:lnTo>
                <a:close/>
              </a:path>
            </a:pathLst>
          </a:custGeom>
          <a:blipFill>
            <a:blip r:embed="rId2"/>
            <a:stretch>
              <a:fillRect t="-1531929" b="-1102351"/>
            </a:stretch>
          </a:blipFill>
        </p:spPr>
        <p:txBody>
          <a:bodyPr/>
          <a:lstStyle/>
          <a:p>
            <a:endParaRPr lang="lv-LV"/>
          </a:p>
        </p:txBody>
      </p:sp>
      <p:sp>
        <p:nvSpPr>
          <p:cNvPr id="3" name="Freeform 3"/>
          <p:cNvSpPr/>
          <p:nvPr/>
        </p:nvSpPr>
        <p:spPr>
          <a:xfrm>
            <a:off x="16388646" y="436897"/>
            <a:ext cx="1741308" cy="896602"/>
          </a:xfrm>
          <a:custGeom>
            <a:avLst/>
            <a:gdLst/>
            <a:ahLst/>
            <a:cxnLst/>
            <a:rect l="l" t="t" r="r" b="b"/>
            <a:pathLst>
              <a:path w="1741308" h="896602">
                <a:moveTo>
                  <a:pt x="0" y="0"/>
                </a:moveTo>
                <a:lnTo>
                  <a:pt x="1741308" y="0"/>
                </a:lnTo>
                <a:lnTo>
                  <a:pt x="1741308" y="896602"/>
                </a:lnTo>
                <a:lnTo>
                  <a:pt x="0" y="896602"/>
                </a:lnTo>
                <a:lnTo>
                  <a:pt x="0" y="0"/>
                </a:lnTo>
                <a:close/>
              </a:path>
            </a:pathLst>
          </a:custGeom>
          <a:blipFill>
            <a:blip r:embed="rId3"/>
            <a:stretch>
              <a:fillRect b="-2901"/>
            </a:stretch>
          </a:blipFill>
        </p:spPr>
        <p:txBody>
          <a:bodyPr/>
          <a:lstStyle/>
          <a:p>
            <a:endParaRPr lang="lv-LV"/>
          </a:p>
        </p:txBody>
      </p:sp>
      <p:sp>
        <p:nvSpPr>
          <p:cNvPr id="4" name="TextBox 4"/>
          <p:cNvSpPr txBox="1"/>
          <p:nvPr/>
        </p:nvSpPr>
        <p:spPr>
          <a:xfrm>
            <a:off x="2741307" y="780423"/>
            <a:ext cx="12425541" cy="903606"/>
          </a:xfrm>
          <a:prstGeom prst="rect">
            <a:avLst/>
          </a:prstGeom>
        </p:spPr>
        <p:txBody>
          <a:bodyPr lIns="0" tIns="0" rIns="0" bIns="0" rtlCol="0" anchor="t">
            <a:spAutoFit/>
          </a:bodyPr>
          <a:lstStyle/>
          <a:p>
            <a:pPr algn="ctr">
              <a:lnSpc>
                <a:spcPts val="7419"/>
              </a:lnSpc>
            </a:pPr>
            <a:r>
              <a:rPr lang="en-US" sz="5299" spc="-105">
                <a:solidFill>
                  <a:srgbClr val="36211B"/>
                </a:solidFill>
                <a:latin typeface="Fraunces"/>
                <a:ea typeface="Fraunces"/>
                <a:cs typeface="Fraunces"/>
                <a:sym typeface="Fraunces"/>
              </a:rPr>
              <a:t>Vāji attīstīta emocionālā paškontrole I</a:t>
            </a:r>
          </a:p>
        </p:txBody>
      </p:sp>
      <p:sp>
        <p:nvSpPr>
          <p:cNvPr id="5" name="TextBox 5"/>
          <p:cNvSpPr txBox="1"/>
          <p:nvPr/>
        </p:nvSpPr>
        <p:spPr>
          <a:xfrm>
            <a:off x="112638" y="2323464"/>
            <a:ext cx="17682879" cy="12300966"/>
          </a:xfrm>
          <a:prstGeom prst="rect">
            <a:avLst/>
          </a:prstGeom>
        </p:spPr>
        <p:txBody>
          <a:bodyPr lIns="0" tIns="0" rIns="0" bIns="0" rtlCol="0" anchor="t">
            <a:spAutoFit/>
          </a:bodyPr>
          <a:lstStyle/>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Mācīt ikdienā atpazīt emocijas, nosaukt tās, pieaugušajam ieteicams ievērot un nosaukt vārdā izglītojamā emocijas (“Es redzu, ka tu esi dusmīgs”, “Tu izskaties priecīgs”).</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Mācīt izglītojamajam analizēt emocionālas reaģēšanas un sociālās uzvedības normas konkrētās situācijās.</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Mācīt izglītojamajam lietot neagresīvas konfliktu risināšanas stratēģijas, izmantojot pozitīvas uzvedības modelēšanu un lomu spēles.</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Ieviest un konsekventi uzturēt skaidri zināmus kārtības noteikumus.</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Iepriekš brīdināt un laicīgi gatavot izglītojamo plānotām aktivitātēm, pasākumiem vai izmaiņām.</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Ievērot konsekventus uzvedības noteikumus, kas palīdzētu radīt drošu un paredzamu vidi.</a:t>
            </a:r>
          </a:p>
          <a:p>
            <a:pPr algn="just">
              <a:lnSpc>
                <a:spcPts val="1998"/>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p:txBody>
      </p:sp>
      <p:sp>
        <p:nvSpPr>
          <p:cNvPr id="6" name="TextBox 5">
            <a:extLst>
              <a:ext uri="{FF2B5EF4-FFF2-40B4-BE49-F238E27FC236}">
                <a16:creationId xmlns:a16="http://schemas.microsoft.com/office/drawing/2014/main" id="{768E7E29-2698-14B9-2D96-BBE8E7BDF58B}"/>
              </a:ext>
            </a:extLst>
          </p:cNvPr>
          <p:cNvSpPr txBox="1"/>
          <p:nvPr/>
        </p:nvSpPr>
        <p:spPr>
          <a:xfrm>
            <a:off x="16403394" y="9715500"/>
            <a:ext cx="1447800" cy="369332"/>
          </a:xfrm>
          <a:prstGeom prst="rect">
            <a:avLst/>
          </a:prstGeom>
          <a:noFill/>
        </p:spPr>
        <p:txBody>
          <a:bodyPr wrap="square" rtlCol="0">
            <a:spAutoFit/>
          </a:bodyPr>
          <a:lstStyle/>
          <a:p>
            <a:r>
              <a:rPr lang="lv-LV" dirty="0">
                <a:latin typeface="Fraunces" panose="020B0604020202020204" charset="-70"/>
                <a:hlinkClick r:id="rId4" action="ppaction://hlinksldjump"/>
              </a:rPr>
              <a:t>Atpakaļ</a:t>
            </a:r>
            <a:endParaRPr lang="lv-LV" dirty="0">
              <a:latin typeface="Fraunces" panose="020B0604020202020204" charset="-7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E8E6E3"/>
        </a:solidFill>
        <a:effectLst/>
      </p:bgPr>
    </p:bg>
    <p:spTree>
      <p:nvGrpSpPr>
        <p:cNvPr id="1" name=""/>
        <p:cNvGrpSpPr/>
        <p:nvPr/>
      </p:nvGrpSpPr>
      <p:grpSpPr>
        <a:xfrm>
          <a:off x="0" y="0"/>
          <a:ext cx="0" cy="0"/>
          <a:chOff x="0" y="0"/>
          <a:chExt cx="0" cy="0"/>
        </a:xfrm>
      </p:grpSpPr>
      <p:sp>
        <p:nvSpPr>
          <p:cNvPr id="2" name="Freeform 2"/>
          <p:cNvSpPr/>
          <p:nvPr/>
        </p:nvSpPr>
        <p:spPr>
          <a:xfrm>
            <a:off x="0" y="0"/>
            <a:ext cx="18288000" cy="376223"/>
          </a:xfrm>
          <a:custGeom>
            <a:avLst/>
            <a:gdLst/>
            <a:ahLst/>
            <a:cxnLst/>
            <a:rect l="l" t="t" r="r" b="b"/>
            <a:pathLst>
              <a:path w="18288000" h="376223">
                <a:moveTo>
                  <a:pt x="0" y="0"/>
                </a:moveTo>
                <a:lnTo>
                  <a:pt x="18288000" y="0"/>
                </a:lnTo>
                <a:lnTo>
                  <a:pt x="18288000" y="376223"/>
                </a:lnTo>
                <a:lnTo>
                  <a:pt x="0" y="376223"/>
                </a:lnTo>
                <a:lnTo>
                  <a:pt x="0" y="0"/>
                </a:lnTo>
                <a:close/>
              </a:path>
            </a:pathLst>
          </a:custGeom>
          <a:blipFill>
            <a:blip r:embed="rId2"/>
            <a:stretch>
              <a:fillRect t="-1531929" b="-1102351"/>
            </a:stretch>
          </a:blipFill>
        </p:spPr>
        <p:txBody>
          <a:bodyPr/>
          <a:lstStyle/>
          <a:p>
            <a:endParaRPr lang="lv-LV"/>
          </a:p>
        </p:txBody>
      </p:sp>
      <p:sp>
        <p:nvSpPr>
          <p:cNvPr id="3" name="Freeform 3"/>
          <p:cNvSpPr/>
          <p:nvPr/>
        </p:nvSpPr>
        <p:spPr>
          <a:xfrm>
            <a:off x="16388646" y="436897"/>
            <a:ext cx="1741308" cy="896602"/>
          </a:xfrm>
          <a:custGeom>
            <a:avLst/>
            <a:gdLst/>
            <a:ahLst/>
            <a:cxnLst/>
            <a:rect l="l" t="t" r="r" b="b"/>
            <a:pathLst>
              <a:path w="1741308" h="896602">
                <a:moveTo>
                  <a:pt x="0" y="0"/>
                </a:moveTo>
                <a:lnTo>
                  <a:pt x="1741308" y="0"/>
                </a:lnTo>
                <a:lnTo>
                  <a:pt x="1741308" y="896602"/>
                </a:lnTo>
                <a:lnTo>
                  <a:pt x="0" y="896602"/>
                </a:lnTo>
                <a:lnTo>
                  <a:pt x="0" y="0"/>
                </a:lnTo>
                <a:close/>
              </a:path>
            </a:pathLst>
          </a:custGeom>
          <a:blipFill>
            <a:blip r:embed="rId3"/>
            <a:stretch>
              <a:fillRect b="-2901"/>
            </a:stretch>
          </a:blipFill>
        </p:spPr>
        <p:txBody>
          <a:bodyPr/>
          <a:lstStyle/>
          <a:p>
            <a:endParaRPr lang="lv-LV"/>
          </a:p>
        </p:txBody>
      </p:sp>
      <p:sp>
        <p:nvSpPr>
          <p:cNvPr id="4" name="TextBox 4"/>
          <p:cNvSpPr txBox="1"/>
          <p:nvPr/>
        </p:nvSpPr>
        <p:spPr>
          <a:xfrm>
            <a:off x="2676442" y="780423"/>
            <a:ext cx="12425541" cy="903606"/>
          </a:xfrm>
          <a:prstGeom prst="rect">
            <a:avLst/>
          </a:prstGeom>
        </p:spPr>
        <p:txBody>
          <a:bodyPr lIns="0" tIns="0" rIns="0" bIns="0" rtlCol="0" anchor="t">
            <a:spAutoFit/>
          </a:bodyPr>
          <a:lstStyle/>
          <a:p>
            <a:pPr algn="ctr">
              <a:lnSpc>
                <a:spcPts val="7419"/>
              </a:lnSpc>
            </a:pPr>
            <a:r>
              <a:rPr lang="en-US" sz="5299" spc="-105">
                <a:solidFill>
                  <a:srgbClr val="36211B"/>
                </a:solidFill>
                <a:latin typeface="Fraunces"/>
                <a:ea typeface="Fraunces"/>
                <a:cs typeface="Fraunces"/>
                <a:sym typeface="Fraunces"/>
              </a:rPr>
              <a:t>Vāji attīstīta emocionālā paškontrole II</a:t>
            </a:r>
          </a:p>
        </p:txBody>
      </p:sp>
      <p:sp>
        <p:nvSpPr>
          <p:cNvPr id="5" name="TextBox 5"/>
          <p:cNvSpPr txBox="1"/>
          <p:nvPr/>
        </p:nvSpPr>
        <p:spPr>
          <a:xfrm>
            <a:off x="103508" y="2242045"/>
            <a:ext cx="17571409" cy="13082016"/>
          </a:xfrm>
          <a:prstGeom prst="rect">
            <a:avLst/>
          </a:prstGeom>
        </p:spPr>
        <p:txBody>
          <a:bodyPr lIns="0" tIns="0" rIns="0" bIns="0" rtlCol="0" anchor="t">
            <a:spAutoFit/>
          </a:bodyPr>
          <a:lstStyle/>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Attīstīt pašorganizācijas un pašdisciplīnas prasmes (sadarbojoties ar ģimeni izstrādāt dienas plānu, somas sakārtošanas plānu, sagatavošanās stundai plānu utt.).</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Veicināt emocionāli mierīgu mācību atmosfēru klasē, emocionāli tuvu kontaktu ar pedagogu/iem, mazinot emocionālu spriedzi, konkurenci, kritiku vai kritisku piezīmju izteikšanu.</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Emocionālas spriedzes, dusmu, vai trauksmes mazināšanai vēlams izglītojamajam palīdzēt apgūt dažādas emociju regulācijas tehnikas (relaksācijas vingrinājumi, meditācijas, piemeklēt atbilstošu mūziku utt.).</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Nodrošināt psihologa nodarbības pašregulācijas prasmju attīstībai, palīdzot atpazīt un pieņemamā veidā izpaust savas emocijas.</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Veicināt izglītojamā pašefektivitātes izjūtu un pašpārliecinātību, sniedzot viņam iespējas piedzīvot panākumus.</a:t>
            </a:r>
          </a:p>
          <a:p>
            <a:pPr algn="just">
              <a:lnSpc>
                <a:spcPts val="4107"/>
              </a:lnSpc>
            </a:pPr>
            <a:endParaRPr lang="en-US" sz="3700" spc="-74">
              <a:solidFill>
                <a:srgbClr val="36211B"/>
              </a:solidFill>
              <a:latin typeface="Fraunces"/>
              <a:ea typeface="Fraunces"/>
              <a:cs typeface="Fraunces"/>
              <a:sym typeface="Fraunces"/>
            </a:endParaRPr>
          </a:p>
          <a:p>
            <a:pPr algn="just">
              <a:lnSpc>
                <a:spcPts val="1998"/>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p:txBody>
      </p:sp>
      <p:sp>
        <p:nvSpPr>
          <p:cNvPr id="6" name="TextBox 5">
            <a:extLst>
              <a:ext uri="{FF2B5EF4-FFF2-40B4-BE49-F238E27FC236}">
                <a16:creationId xmlns:a16="http://schemas.microsoft.com/office/drawing/2014/main" id="{07974F43-61FE-4484-9EC1-F766B2EBCC3B}"/>
              </a:ext>
            </a:extLst>
          </p:cNvPr>
          <p:cNvSpPr txBox="1"/>
          <p:nvPr/>
        </p:nvSpPr>
        <p:spPr>
          <a:xfrm>
            <a:off x="16403394" y="9715500"/>
            <a:ext cx="1447800" cy="369332"/>
          </a:xfrm>
          <a:prstGeom prst="rect">
            <a:avLst/>
          </a:prstGeom>
          <a:noFill/>
        </p:spPr>
        <p:txBody>
          <a:bodyPr wrap="square" rtlCol="0">
            <a:spAutoFit/>
          </a:bodyPr>
          <a:lstStyle/>
          <a:p>
            <a:r>
              <a:rPr lang="lv-LV" dirty="0">
                <a:latin typeface="Fraunces" panose="020B0604020202020204" charset="-70"/>
                <a:hlinkClick r:id="rId4" action="ppaction://hlinksldjump"/>
              </a:rPr>
              <a:t>Atpakaļ</a:t>
            </a:r>
            <a:endParaRPr lang="lv-LV" dirty="0">
              <a:latin typeface="Fraunces" panose="020B0604020202020204" charset="-7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E8E6E3"/>
        </a:solidFill>
        <a:effectLst/>
      </p:bgPr>
    </p:bg>
    <p:spTree>
      <p:nvGrpSpPr>
        <p:cNvPr id="1" name=""/>
        <p:cNvGrpSpPr/>
        <p:nvPr/>
      </p:nvGrpSpPr>
      <p:grpSpPr>
        <a:xfrm>
          <a:off x="0" y="0"/>
          <a:ext cx="0" cy="0"/>
          <a:chOff x="0" y="0"/>
          <a:chExt cx="0" cy="0"/>
        </a:xfrm>
      </p:grpSpPr>
      <p:sp>
        <p:nvSpPr>
          <p:cNvPr id="2" name="Freeform 2"/>
          <p:cNvSpPr/>
          <p:nvPr/>
        </p:nvSpPr>
        <p:spPr>
          <a:xfrm>
            <a:off x="0" y="0"/>
            <a:ext cx="18288000" cy="376223"/>
          </a:xfrm>
          <a:custGeom>
            <a:avLst/>
            <a:gdLst/>
            <a:ahLst/>
            <a:cxnLst/>
            <a:rect l="l" t="t" r="r" b="b"/>
            <a:pathLst>
              <a:path w="18288000" h="376223">
                <a:moveTo>
                  <a:pt x="0" y="0"/>
                </a:moveTo>
                <a:lnTo>
                  <a:pt x="18288000" y="0"/>
                </a:lnTo>
                <a:lnTo>
                  <a:pt x="18288000" y="376223"/>
                </a:lnTo>
                <a:lnTo>
                  <a:pt x="0" y="376223"/>
                </a:lnTo>
                <a:lnTo>
                  <a:pt x="0" y="0"/>
                </a:lnTo>
                <a:close/>
              </a:path>
            </a:pathLst>
          </a:custGeom>
          <a:blipFill>
            <a:blip r:embed="rId2"/>
            <a:stretch>
              <a:fillRect t="-1531929" b="-1102351"/>
            </a:stretch>
          </a:blipFill>
        </p:spPr>
        <p:txBody>
          <a:bodyPr/>
          <a:lstStyle/>
          <a:p>
            <a:endParaRPr lang="lv-LV"/>
          </a:p>
        </p:txBody>
      </p:sp>
      <p:sp>
        <p:nvSpPr>
          <p:cNvPr id="3" name="Freeform 3"/>
          <p:cNvSpPr/>
          <p:nvPr/>
        </p:nvSpPr>
        <p:spPr>
          <a:xfrm>
            <a:off x="16388646" y="436897"/>
            <a:ext cx="1741308" cy="896602"/>
          </a:xfrm>
          <a:custGeom>
            <a:avLst/>
            <a:gdLst/>
            <a:ahLst/>
            <a:cxnLst/>
            <a:rect l="l" t="t" r="r" b="b"/>
            <a:pathLst>
              <a:path w="1741308" h="896602">
                <a:moveTo>
                  <a:pt x="0" y="0"/>
                </a:moveTo>
                <a:lnTo>
                  <a:pt x="1741308" y="0"/>
                </a:lnTo>
                <a:lnTo>
                  <a:pt x="1741308" y="896602"/>
                </a:lnTo>
                <a:lnTo>
                  <a:pt x="0" y="896602"/>
                </a:lnTo>
                <a:lnTo>
                  <a:pt x="0" y="0"/>
                </a:lnTo>
                <a:close/>
              </a:path>
            </a:pathLst>
          </a:custGeom>
          <a:blipFill>
            <a:blip r:embed="rId3"/>
            <a:stretch>
              <a:fillRect b="-2901"/>
            </a:stretch>
          </a:blipFill>
        </p:spPr>
        <p:txBody>
          <a:bodyPr/>
          <a:lstStyle/>
          <a:p>
            <a:endParaRPr lang="lv-LV"/>
          </a:p>
        </p:txBody>
      </p:sp>
      <p:sp>
        <p:nvSpPr>
          <p:cNvPr id="4" name="TextBox 4"/>
          <p:cNvSpPr txBox="1"/>
          <p:nvPr/>
        </p:nvSpPr>
        <p:spPr>
          <a:xfrm>
            <a:off x="2678764" y="780423"/>
            <a:ext cx="12425541" cy="903606"/>
          </a:xfrm>
          <a:prstGeom prst="rect">
            <a:avLst/>
          </a:prstGeom>
        </p:spPr>
        <p:txBody>
          <a:bodyPr lIns="0" tIns="0" rIns="0" bIns="0" rtlCol="0" anchor="t">
            <a:spAutoFit/>
          </a:bodyPr>
          <a:lstStyle/>
          <a:p>
            <a:pPr algn="ctr">
              <a:lnSpc>
                <a:spcPts val="7419"/>
              </a:lnSpc>
            </a:pPr>
            <a:r>
              <a:rPr lang="en-US" sz="5299" spc="-105">
                <a:solidFill>
                  <a:srgbClr val="36211B"/>
                </a:solidFill>
                <a:latin typeface="Fraunces"/>
                <a:ea typeface="Fraunces"/>
                <a:cs typeface="Fraunces"/>
                <a:sym typeface="Fraunces"/>
              </a:rPr>
              <a:t>Pazeminātas adaptācijas spējas I</a:t>
            </a:r>
          </a:p>
        </p:txBody>
      </p:sp>
      <p:sp>
        <p:nvSpPr>
          <p:cNvPr id="5" name="TextBox 5"/>
          <p:cNvSpPr txBox="1"/>
          <p:nvPr/>
        </p:nvSpPr>
        <p:spPr>
          <a:xfrm>
            <a:off x="197467" y="2027820"/>
            <a:ext cx="17388136" cy="15844266"/>
          </a:xfrm>
          <a:prstGeom prst="rect">
            <a:avLst/>
          </a:prstGeom>
        </p:spPr>
        <p:txBody>
          <a:bodyPr lIns="0" tIns="0" rIns="0" bIns="0" rtlCol="0" anchor="t">
            <a:spAutoFit/>
          </a:bodyPr>
          <a:lstStyle/>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Izmantot sociālos stāstus adaptācijas prasmju attīstīšanā.</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Mērķtiecīgi (nosakot atbildīgo) mācīt patstāvības iemaņas ikdienas aktivitātēs.</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Attīstīt izglītojamā pašaprūpes prasmes.</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Veidot dienas/nedēļas plānu.</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Nodrošināt rutīnas dienas režīma organizēšanā.</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Ieviest un konsekventi uzturēt skaidri zināmus kārtības noteikumus.</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Mazināt sensoros stimulus mācību iestādes vidē, lai samazinātu izglītojamā diskomfortu.</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Mācīt adaptīvas stresa pārvarēšanas stratēģijas, tajā skaitā elpošanas vingrinājumus.</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Izglītības iestādē iekārtot relaksācijas vietu, kurā izglītojamais var nomierināties.</a:t>
            </a:r>
          </a:p>
          <a:p>
            <a:pPr algn="just">
              <a:lnSpc>
                <a:spcPts val="4107"/>
              </a:lnSpc>
            </a:pPr>
            <a:endParaRPr lang="en-US" sz="3700" spc="-74">
              <a:solidFill>
                <a:srgbClr val="36211B"/>
              </a:solidFill>
              <a:latin typeface="Fraunces"/>
              <a:ea typeface="Fraunces"/>
              <a:cs typeface="Fraunces"/>
              <a:sym typeface="Fraunces"/>
            </a:endParaRPr>
          </a:p>
          <a:p>
            <a:pPr algn="just">
              <a:lnSpc>
                <a:spcPts val="1998"/>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1998"/>
              </a:lnSpc>
            </a:pPr>
            <a:endParaRPr lang="en-US" sz="3700" spc="-74">
              <a:solidFill>
                <a:srgbClr val="36211B"/>
              </a:solidFill>
              <a:latin typeface="Fraunces"/>
              <a:ea typeface="Fraunces"/>
              <a:cs typeface="Fraunces"/>
              <a:sym typeface="Fraunces"/>
            </a:endParaRPr>
          </a:p>
          <a:p>
            <a:pPr algn="just">
              <a:lnSpc>
                <a:spcPts val="1998"/>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1998"/>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a:p>
            <a:pPr algn="just">
              <a:lnSpc>
                <a:spcPts val="4107"/>
              </a:lnSpc>
            </a:pPr>
            <a:endParaRPr lang="en-US" sz="3700" spc="-74">
              <a:solidFill>
                <a:srgbClr val="36211B"/>
              </a:solidFill>
              <a:latin typeface="Fraunces"/>
              <a:ea typeface="Fraunces"/>
              <a:cs typeface="Fraunces"/>
              <a:sym typeface="Fraunces"/>
            </a:endParaRPr>
          </a:p>
        </p:txBody>
      </p:sp>
      <p:sp>
        <p:nvSpPr>
          <p:cNvPr id="6" name="TextBox 5">
            <a:extLst>
              <a:ext uri="{FF2B5EF4-FFF2-40B4-BE49-F238E27FC236}">
                <a16:creationId xmlns:a16="http://schemas.microsoft.com/office/drawing/2014/main" id="{B53F9CDC-FD4C-BE63-6D8F-13069ED408D6}"/>
              </a:ext>
            </a:extLst>
          </p:cNvPr>
          <p:cNvSpPr txBox="1"/>
          <p:nvPr/>
        </p:nvSpPr>
        <p:spPr>
          <a:xfrm>
            <a:off x="16403394" y="9715500"/>
            <a:ext cx="1447800" cy="369332"/>
          </a:xfrm>
          <a:prstGeom prst="rect">
            <a:avLst/>
          </a:prstGeom>
          <a:noFill/>
        </p:spPr>
        <p:txBody>
          <a:bodyPr wrap="square" rtlCol="0">
            <a:spAutoFit/>
          </a:bodyPr>
          <a:lstStyle/>
          <a:p>
            <a:r>
              <a:rPr lang="lv-LV" dirty="0">
                <a:latin typeface="Fraunces" panose="020B0604020202020204" charset="-70"/>
                <a:hlinkClick r:id="rId4" action="ppaction://hlinksldjump"/>
              </a:rPr>
              <a:t>Atpakaļ</a:t>
            </a:r>
            <a:endParaRPr lang="lv-LV" dirty="0">
              <a:latin typeface="Fraunces" panose="020B0604020202020204" charset="-7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E8E6E3"/>
        </a:solidFill>
        <a:effectLst/>
      </p:bgPr>
    </p:bg>
    <p:spTree>
      <p:nvGrpSpPr>
        <p:cNvPr id="1" name=""/>
        <p:cNvGrpSpPr/>
        <p:nvPr/>
      </p:nvGrpSpPr>
      <p:grpSpPr>
        <a:xfrm>
          <a:off x="0" y="0"/>
          <a:ext cx="0" cy="0"/>
          <a:chOff x="0" y="0"/>
          <a:chExt cx="0" cy="0"/>
        </a:xfrm>
      </p:grpSpPr>
      <p:sp>
        <p:nvSpPr>
          <p:cNvPr id="2" name="Freeform 2"/>
          <p:cNvSpPr/>
          <p:nvPr/>
        </p:nvSpPr>
        <p:spPr>
          <a:xfrm>
            <a:off x="0" y="0"/>
            <a:ext cx="18288000" cy="376223"/>
          </a:xfrm>
          <a:custGeom>
            <a:avLst/>
            <a:gdLst/>
            <a:ahLst/>
            <a:cxnLst/>
            <a:rect l="l" t="t" r="r" b="b"/>
            <a:pathLst>
              <a:path w="18288000" h="376223">
                <a:moveTo>
                  <a:pt x="0" y="0"/>
                </a:moveTo>
                <a:lnTo>
                  <a:pt x="18288000" y="0"/>
                </a:lnTo>
                <a:lnTo>
                  <a:pt x="18288000" y="376223"/>
                </a:lnTo>
                <a:lnTo>
                  <a:pt x="0" y="376223"/>
                </a:lnTo>
                <a:lnTo>
                  <a:pt x="0" y="0"/>
                </a:lnTo>
                <a:close/>
              </a:path>
            </a:pathLst>
          </a:custGeom>
          <a:blipFill>
            <a:blip r:embed="rId2"/>
            <a:stretch>
              <a:fillRect t="-1531929" b="-1102351"/>
            </a:stretch>
          </a:blipFill>
        </p:spPr>
        <p:txBody>
          <a:bodyPr/>
          <a:lstStyle/>
          <a:p>
            <a:endParaRPr lang="lv-LV"/>
          </a:p>
        </p:txBody>
      </p:sp>
      <p:sp>
        <p:nvSpPr>
          <p:cNvPr id="3" name="Freeform 3"/>
          <p:cNvSpPr/>
          <p:nvPr/>
        </p:nvSpPr>
        <p:spPr>
          <a:xfrm>
            <a:off x="16388646" y="436897"/>
            <a:ext cx="1741308" cy="896602"/>
          </a:xfrm>
          <a:custGeom>
            <a:avLst/>
            <a:gdLst/>
            <a:ahLst/>
            <a:cxnLst/>
            <a:rect l="l" t="t" r="r" b="b"/>
            <a:pathLst>
              <a:path w="1741308" h="896602">
                <a:moveTo>
                  <a:pt x="0" y="0"/>
                </a:moveTo>
                <a:lnTo>
                  <a:pt x="1741308" y="0"/>
                </a:lnTo>
                <a:lnTo>
                  <a:pt x="1741308" y="896602"/>
                </a:lnTo>
                <a:lnTo>
                  <a:pt x="0" y="896602"/>
                </a:lnTo>
                <a:lnTo>
                  <a:pt x="0" y="0"/>
                </a:lnTo>
                <a:close/>
              </a:path>
            </a:pathLst>
          </a:custGeom>
          <a:blipFill>
            <a:blip r:embed="rId3"/>
            <a:stretch>
              <a:fillRect b="-2901"/>
            </a:stretch>
          </a:blipFill>
        </p:spPr>
        <p:txBody>
          <a:bodyPr/>
          <a:lstStyle/>
          <a:p>
            <a:endParaRPr lang="lv-LV"/>
          </a:p>
        </p:txBody>
      </p:sp>
      <p:sp>
        <p:nvSpPr>
          <p:cNvPr id="4" name="TextBox 4"/>
          <p:cNvSpPr txBox="1"/>
          <p:nvPr/>
        </p:nvSpPr>
        <p:spPr>
          <a:xfrm>
            <a:off x="2618688" y="780423"/>
            <a:ext cx="12425541" cy="903606"/>
          </a:xfrm>
          <a:prstGeom prst="rect">
            <a:avLst/>
          </a:prstGeom>
        </p:spPr>
        <p:txBody>
          <a:bodyPr lIns="0" tIns="0" rIns="0" bIns="0" rtlCol="0" anchor="t">
            <a:spAutoFit/>
          </a:bodyPr>
          <a:lstStyle/>
          <a:p>
            <a:pPr algn="ctr">
              <a:lnSpc>
                <a:spcPts val="7419"/>
              </a:lnSpc>
            </a:pPr>
            <a:r>
              <a:rPr lang="en-US" sz="5299" spc="-105">
                <a:solidFill>
                  <a:srgbClr val="36211B"/>
                </a:solidFill>
                <a:latin typeface="Fraunces"/>
                <a:ea typeface="Fraunces"/>
                <a:cs typeface="Fraunces"/>
                <a:sym typeface="Fraunces"/>
              </a:rPr>
              <a:t>Pazeminātas adaptācijas spējas II</a:t>
            </a:r>
          </a:p>
        </p:txBody>
      </p:sp>
      <p:sp>
        <p:nvSpPr>
          <p:cNvPr id="5" name="TextBox 5"/>
          <p:cNvSpPr txBox="1"/>
          <p:nvPr/>
        </p:nvSpPr>
        <p:spPr>
          <a:xfrm>
            <a:off x="0" y="1572577"/>
            <a:ext cx="17662918" cy="13783437"/>
          </a:xfrm>
          <a:prstGeom prst="rect">
            <a:avLst/>
          </a:prstGeom>
        </p:spPr>
        <p:txBody>
          <a:bodyPr lIns="0" tIns="0" rIns="0" bIns="0" rtlCol="0" anchor="t">
            <a:spAutoFit/>
          </a:bodyPr>
          <a:lstStyle/>
          <a:p>
            <a:pPr algn="just">
              <a:lnSpc>
                <a:spcPts val="3774"/>
              </a:lnSpc>
            </a:pPr>
            <a:endParaRPr/>
          </a:p>
          <a:p>
            <a:pPr algn="just">
              <a:lnSpc>
                <a:spcPts val="1665"/>
              </a:lnSpc>
            </a:pPr>
            <a:endParaRPr/>
          </a:p>
          <a:p>
            <a:pPr marL="734066" lvl="1" indent="-367033" algn="just">
              <a:lnSpc>
                <a:spcPts val="3774"/>
              </a:lnSpc>
              <a:buFont typeface="Arial"/>
              <a:buChar char="•"/>
            </a:pPr>
            <a:r>
              <a:rPr lang="en-US" sz="3400" spc="-68">
                <a:solidFill>
                  <a:srgbClr val="36211B"/>
                </a:solidFill>
                <a:latin typeface="Fraunces"/>
                <a:ea typeface="Fraunces"/>
                <a:cs typeface="Fraunces"/>
                <a:sym typeface="Fraunces"/>
              </a:rPr>
              <a:t>Dot uzdevumus (gan mācību stundās, gan aktivitātēs ārpus izglītības iestādes), kurus spēj paveikt, pēc tam sniedzot pozitīvu atgriezenisko saiti.</a:t>
            </a:r>
          </a:p>
          <a:p>
            <a:pPr algn="just">
              <a:lnSpc>
                <a:spcPts val="1554"/>
              </a:lnSpc>
            </a:pPr>
            <a:endParaRPr lang="en-US" sz="3400" spc="-68">
              <a:solidFill>
                <a:srgbClr val="36211B"/>
              </a:solidFill>
              <a:latin typeface="Fraunces"/>
              <a:ea typeface="Fraunces"/>
              <a:cs typeface="Fraunces"/>
              <a:sym typeface="Fraunces"/>
            </a:endParaRPr>
          </a:p>
          <a:p>
            <a:pPr marL="734066" lvl="1" indent="-367033" algn="just">
              <a:lnSpc>
                <a:spcPts val="3774"/>
              </a:lnSpc>
              <a:buFont typeface="Arial"/>
              <a:buChar char="•"/>
            </a:pPr>
            <a:r>
              <a:rPr lang="en-US" sz="3400" spc="-68">
                <a:solidFill>
                  <a:srgbClr val="36211B"/>
                </a:solidFill>
                <a:latin typeface="Fraunces"/>
                <a:ea typeface="Fraunces"/>
                <a:cs typeface="Fraunces"/>
                <a:sym typeface="Fraunces"/>
              </a:rPr>
              <a:t>Izmantot alternatīvās komunikācijas metodes (piktogrammas, fotogrāfijas, pašu zīmētus attēlus).</a:t>
            </a:r>
          </a:p>
          <a:p>
            <a:pPr algn="just">
              <a:lnSpc>
                <a:spcPts val="1665"/>
              </a:lnSpc>
            </a:pPr>
            <a:endParaRPr lang="en-US" sz="3400" spc="-68">
              <a:solidFill>
                <a:srgbClr val="36211B"/>
              </a:solidFill>
              <a:latin typeface="Fraunces"/>
              <a:ea typeface="Fraunces"/>
              <a:cs typeface="Fraunces"/>
              <a:sym typeface="Fraunces"/>
            </a:endParaRPr>
          </a:p>
          <a:p>
            <a:pPr marL="734066" lvl="1" indent="-367033" algn="just">
              <a:lnSpc>
                <a:spcPts val="3774"/>
              </a:lnSpc>
              <a:buFont typeface="Arial"/>
              <a:buChar char="•"/>
            </a:pPr>
            <a:r>
              <a:rPr lang="en-US" sz="3400" spc="-68">
                <a:solidFill>
                  <a:srgbClr val="36211B"/>
                </a:solidFill>
                <a:latin typeface="Fraunces"/>
                <a:ea typeface="Fraunces"/>
                <a:cs typeface="Fraunces"/>
                <a:sym typeface="Fraunces"/>
              </a:rPr>
              <a:t>Nodrošināt vizuālu atbalstu izglītības iestādes telpās.</a:t>
            </a:r>
          </a:p>
          <a:p>
            <a:pPr algn="just">
              <a:lnSpc>
                <a:spcPts val="1665"/>
              </a:lnSpc>
            </a:pPr>
            <a:endParaRPr lang="en-US" sz="3400" spc="-68">
              <a:solidFill>
                <a:srgbClr val="36211B"/>
              </a:solidFill>
              <a:latin typeface="Fraunces"/>
              <a:ea typeface="Fraunces"/>
              <a:cs typeface="Fraunces"/>
              <a:sym typeface="Fraunces"/>
            </a:endParaRPr>
          </a:p>
          <a:p>
            <a:pPr marL="734066" lvl="1" indent="-367033" algn="just">
              <a:lnSpc>
                <a:spcPts val="3774"/>
              </a:lnSpc>
              <a:buFont typeface="Arial"/>
              <a:buChar char="•"/>
            </a:pPr>
            <a:r>
              <a:rPr lang="en-US" sz="3400" spc="-68">
                <a:solidFill>
                  <a:srgbClr val="36211B"/>
                </a:solidFill>
                <a:latin typeface="Fraunces"/>
                <a:ea typeface="Fraunces"/>
                <a:cs typeface="Fraunces"/>
                <a:sym typeface="Fraunces"/>
              </a:rPr>
              <a:t>Vēlamas regulāras fiziskās aktivitātes (piemēram, ikdienas pastaiga).</a:t>
            </a:r>
          </a:p>
          <a:p>
            <a:pPr algn="just">
              <a:lnSpc>
                <a:spcPts val="1665"/>
              </a:lnSpc>
            </a:pPr>
            <a:endParaRPr lang="en-US" sz="3400" spc="-68">
              <a:solidFill>
                <a:srgbClr val="36211B"/>
              </a:solidFill>
              <a:latin typeface="Fraunces"/>
              <a:ea typeface="Fraunces"/>
              <a:cs typeface="Fraunces"/>
              <a:sym typeface="Fraunces"/>
            </a:endParaRPr>
          </a:p>
          <a:p>
            <a:pPr marL="734066" lvl="1" indent="-367033" algn="just">
              <a:lnSpc>
                <a:spcPts val="3774"/>
              </a:lnSpc>
              <a:buFont typeface="Arial"/>
              <a:buChar char="•"/>
            </a:pPr>
            <a:r>
              <a:rPr lang="en-US" sz="3400" spc="-68">
                <a:solidFill>
                  <a:srgbClr val="36211B"/>
                </a:solidFill>
                <a:latin typeface="Fraunces"/>
                <a:ea typeface="Fraunces"/>
                <a:cs typeface="Fraunces"/>
                <a:sym typeface="Fraunces"/>
              </a:rPr>
              <a:t>Palielināt starpbrīžu skaitu, iekļaut dinamiskās pauzes.</a:t>
            </a:r>
          </a:p>
          <a:p>
            <a:pPr algn="just">
              <a:lnSpc>
                <a:spcPts val="1665"/>
              </a:lnSpc>
            </a:pPr>
            <a:endParaRPr lang="en-US" sz="3400" spc="-68">
              <a:solidFill>
                <a:srgbClr val="36211B"/>
              </a:solidFill>
              <a:latin typeface="Fraunces"/>
              <a:ea typeface="Fraunces"/>
              <a:cs typeface="Fraunces"/>
              <a:sym typeface="Fraunces"/>
            </a:endParaRPr>
          </a:p>
          <a:p>
            <a:pPr marL="734066" lvl="1" indent="-367033" algn="just">
              <a:lnSpc>
                <a:spcPts val="3774"/>
              </a:lnSpc>
              <a:buFont typeface="Arial"/>
              <a:buChar char="•"/>
            </a:pPr>
            <a:r>
              <a:rPr lang="en-US" sz="3400" spc="-68">
                <a:solidFill>
                  <a:srgbClr val="36211B"/>
                </a:solidFill>
                <a:latin typeface="Fraunces"/>
                <a:ea typeface="Fraunces"/>
                <a:cs typeface="Fraunces"/>
                <a:sym typeface="Fraunces"/>
              </a:rPr>
              <a:t>Izstrādāt individuālo uzvedības korekcijas plānu, nodrošinot uzraudzību mācību stundās un ārpus tām.</a:t>
            </a:r>
          </a:p>
          <a:p>
            <a:pPr algn="just">
              <a:lnSpc>
                <a:spcPts val="1665"/>
              </a:lnSpc>
            </a:pPr>
            <a:endParaRPr lang="en-US" sz="3400" spc="-68">
              <a:solidFill>
                <a:srgbClr val="36211B"/>
              </a:solidFill>
              <a:latin typeface="Fraunces"/>
              <a:ea typeface="Fraunces"/>
              <a:cs typeface="Fraunces"/>
              <a:sym typeface="Fraunces"/>
            </a:endParaRPr>
          </a:p>
          <a:p>
            <a:pPr marL="734066" lvl="1" indent="-367033" algn="just">
              <a:lnSpc>
                <a:spcPts val="3774"/>
              </a:lnSpc>
              <a:buFont typeface="Arial"/>
              <a:buChar char="•"/>
            </a:pPr>
            <a:r>
              <a:rPr lang="en-US" sz="3400" spc="-68">
                <a:solidFill>
                  <a:srgbClr val="36211B"/>
                </a:solidFill>
                <a:latin typeface="Fraunces"/>
                <a:ea typeface="Fraunces"/>
                <a:cs typeface="Fraunces"/>
                <a:sym typeface="Fraunces"/>
              </a:rPr>
              <a:t>Nodrošināt pedagoga palīga atbalstu. </a:t>
            </a:r>
          </a:p>
          <a:p>
            <a:pPr algn="just">
              <a:lnSpc>
                <a:spcPts val="1665"/>
              </a:lnSpc>
            </a:pPr>
            <a:endParaRPr lang="en-US" sz="3400" spc="-68">
              <a:solidFill>
                <a:srgbClr val="36211B"/>
              </a:solidFill>
              <a:latin typeface="Fraunces"/>
              <a:ea typeface="Fraunces"/>
              <a:cs typeface="Fraunces"/>
              <a:sym typeface="Fraunces"/>
            </a:endParaRPr>
          </a:p>
          <a:p>
            <a:pPr marL="734066" lvl="1" indent="-367033" algn="just">
              <a:lnSpc>
                <a:spcPts val="3774"/>
              </a:lnSpc>
              <a:buFont typeface="Arial"/>
              <a:buChar char="•"/>
            </a:pPr>
            <a:r>
              <a:rPr lang="en-US" sz="3400" spc="-68">
                <a:solidFill>
                  <a:srgbClr val="36211B"/>
                </a:solidFill>
                <a:latin typeface="Fraunces"/>
                <a:ea typeface="Fraunces"/>
                <a:cs typeface="Fraunces"/>
                <a:sym typeface="Fraunces"/>
              </a:rPr>
              <a:t>Psihologa konsultācijas adaptācijas spēju paaugstināšanai.</a:t>
            </a:r>
          </a:p>
          <a:p>
            <a:pPr algn="just">
              <a:lnSpc>
                <a:spcPts val="3774"/>
              </a:lnSpc>
            </a:pPr>
            <a:endParaRPr lang="en-US" sz="3400" spc="-68">
              <a:solidFill>
                <a:srgbClr val="36211B"/>
              </a:solidFill>
              <a:latin typeface="Fraunces"/>
              <a:ea typeface="Fraunces"/>
              <a:cs typeface="Fraunces"/>
              <a:sym typeface="Fraunces"/>
            </a:endParaRPr>
          </a:p>
          <a:p>
            <a:pPr algn="just">
              <a:lnSpc>
                <a:spcPts val="3774"/>
              </a:lnSpc>
            </a:pPr>
            <a:endParaRPr lang="en-US" sz="3400" spc="-68">
              <a:solidFill>
                <a:srgbClr val="36211B"/>
              </a:solidFill>
              <a:latin typeface="Fraunces"/>
              <a:ea typeface="Fraunces"/>
              <a:cs typeface="Fraunces"/>
              <a:sym typeface="Fraunces"/>
            </a:endParaRPr>
          </a:p>
          <a:p>
            <a:pPr algn="just">
              <a:lnSpc>
                <a:spcPts val="3774"/>
              </a:lnSpc>
            </a:pPr>
            <a:endParaRPr lang="en-US" sz="3400" spc="-68">
              <a:solidFill>
                <a:srgbClr val="36211B"/>
              </a:solidFill>
              <a:latin typeface="Fraunces"/>
              <a:ea typeface="Fraunces"/>
              <a:cs typeface="Fraunces"/>
              <a:sym typeface="Fraunces"/>
            </a:endParaRPr>
          </a:p>
          <a:p>
            <a:pPr algn="just">
              <a:lnSpc>
                <a:spcPts val="3774"/>
              </a:lnSpc>
            </a:pPr>
            <a:endParaRPr lang="en-US" sz="3400" spc="-68">
              <a:solidFill>
                <a:srgbClr val="36211B"/>
              </a:solidFill>
              <a:latin typeface="Fraunces"/>
              <a:ea typeface="Fraunces"/>
              <a:cs typeface="Fraunces"/>
              <a:sym typeface="Fraunces"/>
            </a:endParaRPr>
          </a:p>
          <a:p>
            <a:pPr algn="just">
              <a:lnSpc>
                <a:spcPts val="1665"/>
              </a:lnSpc>
            </a:pPr>
            <a:endParaRPr lang="en-US" sz="3400" spc="-68">
              <a:solidFill>
                <a:srgbClr val="36211B"/>
              </a:solidFill>
              <a:latin typeface="Fraunces"/>
              <a:ea typeface="Fraunces"/>
              <a:cs typeface="Fraunces"/>
              <a:sym typeface="Fraunces"/>
            </a:endParaRPr>
          </a:p>
          <a:p>
            <a:pPr algn="just">
              <a:lnSpc>
                <a:spcPts val="3774"/>
              </a:lnSpc>
            </a:pPr>
            <a:endParaRPr lang="en-US" sz="3400" spc="-68">
              <a:solidFill>
                <a:srgbClr val="36211B"/>
              </a:solidFill>
              <a:latin typeface="Fraunces"/>
              <a:ea typeface="Fraunces"/>
              <a:cs typeface="Fraunces"/>
              <a:sym typeface="Fraunces"/>
            </a:endParaRPr>
          </a:p>
          <a:p>
            <a:pPr algn="just">
              <a:lnSpc>
                <a:spcPts val="3774"/>
              </a:lnSpc>
            </a:pPr>
            <a:endParaRPr lang="en-US" sz="3400" spc="-68">
              <a:solidFill>
                <a:srgbClr val="36211B"/>
              </a:solidFill>
              <a:latin typeface="Fraunces"/>
              <a:ea typeface="Fraunces"/>
              <a:cs typeface="Fraunces"/>
              <a:sym typeface="Fraunces"/>
            </a:endParaRPr>
          </a:p>
          <a:p>
            <a:pPr algn="just">
              <a:lnSpc>
                <a:spcPts val="3774"/>
              </a:lnSpc>
            </a:pPr>
            <a:endParaRPr lang="en-US" sz="3400" spc="-68">
              <a:solidFill>
                <a:srgbClr val="36211B"/>
              </a:solidFill>
              <a:latin typeface="Fraunces"/>
              <a:ea typeface="Fraunces"/>
              <a:cs typeface="Fraunces"/>
              <a:sym typeface="Fraunces"/>
            </a:endParaRPr>
          </a:p>
          <a:p>
            <a:pPr algn="just">
              <a:lnSpc>
                <a:spcPts val="3774"/>
              </a:lnSpc>
            </a:pPr>
            <a:endParaRPr lang="en-US" sz="3400" spc="-68">
              <a:solidFill>
                <a:srgbClr val="36211B"/>
              </a:solidFill>
              <a:latin typeface="Fraunces"/>
              <a:ea typeface="Fraunces"/>
              <a:cs typeface="Fraunces"/>
              <a:sym typeface="Fraunces"/>
            </a:endParaRPr>
          </a:p>
          <a:p>
            <a:pPr algn="just">
              <a:lnSpc>
                <a:spcPts val="3774"/>
              </a:lnSpc>
            </a:pPr>
            <a:endParaRPr lang="en-US" sz="3400" spc="-68">
              <a:solidFill>
                <a:srgbClr val="36211B"/>
              </a:solidFill>
              <a:latin typeface="Fraunces"/>
              <a:ea typeface="Fraunces"/>
              <a:cs typeface="Fraunces"/>
              <a:sym typeface="Fraunces"/>
            </a:endParaRPr>
          </a:p>
          <a:p>
            <a:pPr algn="just">
              <a:lnSpc>
                <a:spcPts val="3774"/>
              </a:lnSpc>
            </a:pPr>
            <a:endParaRPr lang="en-US" sz="3400" spc="-68">
              <a:solidFill>
                <a:srgbClr val="36211B"/>
              </a:solidFill>
              <a:latin typeface="Fraunces"/>
              <a:ea typeface="Fraunces"/>
              <a:cs typeface="Fraunces"/>
              <a:sym typeface="Fraunces"/>
            </a:endParaRPr>
          </a:p>
          <a:p>
            <a:pPr algn="just">
              <a:lnSpc>
                <a:spcPts val="3774"/>
              </a:lnSpc>
            </a:pPr>
            <a:endParaRPr lang="en-US" sz="3400" spc="-68">
              <a:solidFill>
                <a:srgbClr val="36211B"/>
              </a:solidFill>
              <a:latin typeface="Fraunces"/>
              <a:ea typeface="Fraunces"/>
              <a:cs typeface="Fraunces"/>
              <a:sym typeface="Fraunces"/>
            </a:endParaRPr>
          </a:p>
          <a:p>
            <a:pPr algn="just">
              <a:lnSpc>
                <a:spcPts val="3774"/>
              </a:lnSpc>
            </a:pPr>
            <a:endParaRPr lang="en-US" sz="3400" spc="-68">
              <a:solidFill>
                <a:srgbClr val="36211B"/>
              </a:solidFill>
              <a:latin typeface="Fraunces"/>
              <a:ea typeface="Fraunces"/>
              <a:cs typeface="Fraunces"/>
              <a:sym typeface="Fraunces"/>
            </a:endParaRPr>
          </a:p>
          <a:p>
            <a:pPr algn="just">
              <a:lnSpc>
                <a:spcPts val="3774"/>
              </a:lnSpc>
            </a:pPr>
            <a:endParaRPr lang="en-US" sz="3400" spc="-68">
              <a:solidFill>
                <a:srgbClr val="36211B"/>
              </a:solidFill>
              <a:latin typeface="Fraunces"/>
              <a:ea typeface="Fraunces"/>
              <a:cs typeface="Fraunces"/>
              <a:sym typeface="Fraunces"/>
            </a:endParaRPr>
          </a:p>
        </p:txBody>
      </p:sp>
      <p:sp>
        <p:nvSpPr>
          <p:cNvPr id="6" name="TextBox 5">
            <a:extLst>
              <a:ext uri="{FF2B5EF4-FFF2-40B4-BE49-F238E27FC236}">
                <a16:creationId xmlns:a16="http://schemas.microsoft.com/office/drawing/2014/main" id="{F0F91F94-0497-4F06-DB1F-524806DF9242}"/>
              </a:ext>
            </a:extLst>
          </p:cNvPr>
          <p:cNvSpPr txBox="1"/>
          <p:nvPr/>
        </p:nvSpPr>
        <p:spPr>
          <a:xfrm>
            <a:off x="16403394" y="9715500"/>
            <a:ext cx="1447800" cy="369332"/>
          </a:xfrm>
          <a:prstGeom prst="rect">
            <a:avLst/>
          </a:prstGeom>
          <a:noFill/>
        </p:spPr>
        <p:txBody>
          <a:bodyPr wrap="square" rtlCol="0">
            <a:spAutoFit/>
          </a:bodyPr>
          <a:lstStyle/>
          <a:p>
            <a:r>
              <a:rPr lang="lv-LV" dirty="0">
                <a:latin typeface="Fraunces" panose="020B0604020202020204" charset="-70"/>
                <a:hlinkClick r:id="rId4" action="ppaction://hlinksldjump"/>
              </a:rPr>
              <a:t>Atpakaļ</a:t>
            </a:r>
            <a:endParaRPr lang="lv-LV" dirty="0">
              <a:latin typeface="Fraunces" panose="020B0604020202020204" charset="-7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E8E6E3"/>
        </a:solidFill>
        <a:effectLst/>
      </p:bgPr>
    </p:bg>
    <p:spTree>
      <p:nvGrpSpPr>
        <p:cNvPr id="1" name=""/>
        <p:cNvGrpSpPr/>
        <p:nvPr/>
      </p:nvGrpSpPr>
      <p:grpSpPr>
        <a:xfrm>
          <a:off x="0" y="0"/>
          <a:ext cx="0" cy="0"/>
          <a:chOff x="0" y="0"/>
          <a:chExt cx="0" cy="0"/>
        </a:xfrm>
      </p:grpSpPr>
      <p:sp>
        <p:nvSpPr>
          <p:cNvPr id="2" name="Freeform 2"/>
          <p:cNvSpPr/>
          <p:nvPr/>
        </p:nvSpPr>
        <p:spPr>
          <a:xfrm>
            <a:off x="0" y="0"/>
            <a:ext cx="18288000" cy="376223"/>
          </a:xfrm>
          <a:custGeom>
            <a:avLst/>
            <a:gdLst/>
            <a:ahLst/>
            <a:cxnLst/>
            <a:rect l="l" t="t" r="r" b="b"/>
            <a:pathLst>
              <a:path w="18288000" h="376223">
                <a:moveTo>
                  <a:pt x="0" y="0"/>
                </a:moveTo>
                <a:lnTo>
                  <a:pt x="18288000" y="0"/>
                </a:lnTo>
                <a:lnTo>
                  <a:pt x="18288000" y="376223"/>
                </a:lnTo>
                <a:lnTo>
                  <a:pt x="0" y="376223"/>
                </a:lnTo>
                <a:lnTo>
                  <a:pt x="0" y="0"/>
                </a:lnTo>
                <a:close/>
              </a:path>
            </a:pathLst>
          </a:custGeom>
          <a:blipFill>
            <a:blip r:embed="rId2"/>
            <a:stretch>
              <a:fillRect t="-1531929" b="-1102351"/>
            </a:stretch>
          </a:blipFill>
        </p:spPr>
        <p:txBody>
          <a:bodyPr/>
          <a:lstStyle/>
          <a:p>
            <a:endParaRPr lang="lv-LV"/>
          </a:p>
        </p:txBody>
      </p:sp>
      <p:sp>
        <p:nvSpPr>
          <p:cNvPr id="3" name="Freeform 3"/>
          <p:cNvSpPr/>
          <p:nvPr/>
        </p:nvSpPr>
        <p:spPr>
          <a:xfrm>
            <a:off x="11723661" y="376223"/>
            <a:ext cx="6564339" cy="9910777"/>
          </a:xfrm>
          <a:custGeom>
            <a:avLst/>
            <a:gdLst/>
            <a:ahLst/>
            <a:cxnLst/>
            <a:rect l="l" t="t" r="r" b="b"/>
            <a:pathLst>
              <a:path w="6564339" h="9910777">
                <a:moveTo>
                  <a:pt x="0" y="0"/>
                </a:moveTo>
                <a:lnTo>
                  <a:pt x="6564339" y="0"/>
                </a:lnTo>
                <a:lnTo>
                  <a:pt x="6564339" y="9910777"/>
                </a:lnTo>
                <a:lnTo>
                  <a:pt x="0" y="9910777"/>
                </a:lnTo>
                <a:lnTo>
                  <a:pt x="0" y="0"/>
                </a:lnTo>
                <a:close/>
              </a:path>
            </a:pathLst>
          </a:custGeom>
          <a:blipFill>
            <a:blip r:embed="rId3"/>
            <a:stretch>
              <a:fillRect l="-63955" r="-62513"/>
            </a:stretch>
          </a:blipFill>
        </p:spPr>
        <p:txBody>
          <a:bodyPr/>
          <a:lstStyle/>
          <a:p>
            <a:endParaRPr lang="lv-LV"/>
          </a:p>
        </p:txBody>
      </p:sp>
      <p:sp>
        <p:nvSpPr>
          <p:cNvPr id="4" name="TextBox 4"/>
          <p:cNvSpPr txBox="1"/>
          <p:nvPr/>
        </p:nvSpPr>
        <p:spPr>
          <a:xfrm>
            <a:off x="2008093" y="1228724"/>
            <a:ext cx="10111022" cy="920114"/>
          </a:xfrm>
          <a:prstGeom prst="rect">
            <a:avLst/>
          </a:prstGeom>
        </p:spPr>
        <p:txBody>
          <a:bodyPr lIns="0" tIns="0" rIns="0" bIns="0" rtlCol="0" anchor="t">
            <a:spAutoFit/>
          </a:bodyPr>
          <a:lstStyle/>
          <a:p>
            <a:pPr algn="l">
              <a:lnSpc>
                <a:spcPts val="7560"/>
              </a:lnSpc>
            </a:pPr>
            <a:r>
              <a:rPr lang="en-US" sz="5400" spc="-216">
                <a:solidFill>
                  <a:srgbClr val="36211B"/>
                </a:solidFill>
                <a:latin typeface="Fraunces"/>
                <a:ea typeface="Fraunces"/>
                <a:cs typeface="Fraunces"/>
                <a:sym typeface="Fraunces"/>
              </a:rPr>
              <a:t>Speciālās vajadzības -</a:t>
            </a:r>
          </a:p>
        </p:txBody>
      </p:sp>
      <p:sp>
        <p:nvSpPr>
          <p:cNvPr id="5" name="TextBox 5"/>
          <p:cNvSpPr txBox="1"/>
          <p:nvPr/>
        </p:nvSpPr>
        <p:spPr>
          <a:xfrm>
            <a:off x="15160864" y="8843010"/>
            <a:ext cx="2098436" cy="415290"/>
          </a:xfrm>
          <a:prstGeom prst="rect">
            <a:avLst/>
          </a:prstGeom>
        </p:spPr>
        <p:txBody>
          <a:bodyPr lIns="0" tIns="0" rIns="0" bIns="0" rtlCol="0" anchor="t">
            <a:spAutoFit/>
          </a:bodyPr>
          <a:lstStyle/>
          <a:p>
            <a:pPr algn="r">
              <a:lnSpc>
                <a:spcPts val="3359"/>
              </a:lnSpc>
            </a:pPr>
            <a:r>
              <a:rPr lang="en-US" sz="2400" spc="-48">
                <a:solidFill>
                  <a:srgbClr val="36211B"/>
                </a:solidFill>
                <a:latin typeface="Public Sans Thin"/>
                <a:ea typeface="Public Sans Thin"/>
                <a:cs typeface="Public Sans Thin"/>
                <a:sym typeface="Public Sans Thin"/>
              </a:rPr>
              <a:t>3</a:t>
            </a:r>
          </a:p>
        </p:txBody>
      </p:sp>
      <p:sp>
        <p:nvSpPr>
          <p:cNvPr id="6" name="TextBox 6"/>
          <p:cNvSpPr txBox="1"/>
          <p:nvPr/>
        </p:nvSpPr>
        <p:spPr>
          <a:xfrm>
            <a:off x="570706" y="3186862"/>
            <a:ext cx="10397173" cy="5553908"/>
          </a:xfrm>
          <a:prstGeom prst="rect">
            <a:avLst/>
          </a:prstGeom>
        </p:spPr>
        <p:txBody>
          <a:bodyPr lIns="0" tIns="0" rIns="0" bIns="0" rtlCol="0" anchor="t">
            <a:spAutoFit/>
          </a:bodyPr>
          <a:lstStyle/>
          <a:p>
            <a:pPr algn="just">
              <a:lnSpc>
                <a:spcPts val="4965"/>
              </a:lnSpc>
            </a:pPr>
            <a:r>
              <a:rPr lang="en-US" sz="3940">
                <a:solidFill>
                  <a:srgbClr val="36211B"/>
                </a:solidFill>
                <a:latin typeface="Fraunces"/>
                <a:ea typeface="Fraunces"/>
                <a:cs typeface="Fraunces"/>
                <a:sym typeface="Fraunces"/>
              </a:rPr>
              <a:t>nepieciešamība saņemt tāda veida atbalstu un rehabilitāciju, kas rada iespēju izglītojamajam apgūt izglītības programmu, ņemot vērā viņa veselības stāvokli, spējas un attīstības līmeni.</a:t>
            </a:r>
          </a:p>
          <a:p>
            <a:pPr algn="just">
              <a:lnSpc>
                <a:spcPts val="4965"/>
              </a:lnSpc>
            </a:pPr>
            <a:endParaRPr lang="en-US" sz="3940">
              <a:solidFill>
                <a:srgbClr val="36211B"/>
              </a:solidFill>
              <a:latin typeface="Fraunces"/>
              <a:ea typeface="Fraunces"/>
              <a:cs typeface="Fraunces"/>
              <a:sym typeface="Fraunces"/>
            </a:endParaRPr>
          </a:p>
          <a:p>
            <a:pPr algn="just">
              <a:lnSpc>
                <a:spcPts val="4965"/>
              </a:lnSpc>
            </a:pPr>
            <a:endParaRPr lang="en-US" sz="3940">
              <a:solidFill>
                <a:srgbClr val="36211B"/>
              </a:solidFill>
              <a:latin typeface="Fraunces"/>
              <a:ea typeface="Fraunces"/>
              <a:cs typeface="Fraunces"/>
              <a:sym typeface="Fraunces"/>
            </a:endParaRPr>
          </a:p>
          <a:p>
            <a:pPr algn="just">
              <a:lnSpc>
                <a:spcPts val="4965"/>
              </a:lnSpc>
            </a:pPr>
            <a:endParaRPr lang="en-US" sz="3940">
              <a:solidFill>
                <a:srgbClr val="36211B"/>
              </a:solidFill>
              <a:latin typeface="Fraunces"/>
              <a:ea typeface="Fraunces"/>
              <a:cs typeface="Fraunces"/>
              <a:sym typeface="Fraunces"/>
            </a:endParaRPr>
          </a:p>
          <a:p>
            <a:pPr algn="r">
              <a:lnSpc>
                <a:spcPts val="4209"/>
              </a:lnSpc>
            </a:pPr>
            <a:r>
              <a:rPr lang="en-US" sz="3340" i="1">
                <a:solidFill>
                  <a:srgbClr val="36211B"/>
                </a:solidFill>
                <a:latin typeface="Fraunces Italics"/>
                <a:ea typeface="Fraunces Italics"/>
                <a:cs typeface="Fraunces Italics"/>
                <a:sym typeface="Fraunces Italics"/>
              </a:rPr>
              <a:t>Vispārējās izglītības likums, I nodaļa</a:t>
            </a:r>
          </a:p>
        </p:txBody>
      </p:sp>
      <p:sp>
        <p:nvSpPr>
          <p:cNvPr id="7" name="Freeform 7"/>
          <p:cNvSpPr/>
          <p:nvPr/>
        </p:nvSpPr>
        <p:spPr>
          <a:xfrm>
            <a:off x="16388646" y="436897"/>
            <a:ext cx="1741308" cy="896602"/>
          </a:xfrm>
          <a:custGeom>
            <a:avLst/>
            <a:gdLst/>
            <a:ahLst/>
            <a:cxnLst/>
            <a:rect l="l" t="t" r="r" b="b"/>
            <a:pathLst>
              <a:path w="1741308" h="896602">
                <a:moveTo>
                  <a:pt x="0" y="0"/>
                </a:moveTo>
                <a:lnTo>
                  <a:pt x="1741308" y="0"/>
                </a:lnTo>
                <a:lnTo>
                  <a:pt x="1741308" y="896602"/>
                </a:lnTo>
                <a:lnTo>
                  <a:pt x="0" y="896602"/>
                </a:lnTo>
                <a:lnTo>
                  <a:pt x="0" y="0"/>
                </a:lnTo>
                <a:close/>
              </a:path>
            </a:pathLst>
          </a:custGeom>
          <a:blipFill>
            <a:blip r:embed="rId4"/>
            <a:stretch>
              <a:fillRect b="-2901"/>
            </a:stretch>
          </a:blipFill>
        </p:spPr>
        <p:txBody>
          <a:bodyPr/>
          <a:lstStyle/>
          <a:p>
            <a:endParaRPr lang="lv-LV"/>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E8E6E3"/>
        </a:solidFill>
        <a:effectLst/>
      </p:bgPr>
    </p:bg>
    <p:spTree>
      <p:nvGrpSpPr>
        <p:cNvPr id="1" name=""/>
        <p:cNvGrpSpPr/>
        <p:nvPr/>
      </p:nvGrpSpPr>
      <p:grpSpPr>
        <a:xfrm>
          <a:off x="0" y="0"/>
          <a:ext cx="0" cy="0"/>
          <a:chOff x="0" y="0"/>
          <a:chExt cx="0" cy="0"/>
        </a:xfrm>
      </p:grpSpPr>
      <p:sp>
        <p:nvSpPr>
          <p:cNvPr id="2" name="Freeform 2"/>
          <p:cNvSpPr/>
          <p:nvPr/>
        </p:nvSpPr>
        <p:spPr>
          <a:xfrm>
            <a:off x="0" y="0"/>
            <a:ext cx="18288000" cy="376223"/>
          </a:xfrm>
          <a:custGeom>
            <a:avLst/>
            <a:gdLst/>
            <a:ahLst/>
            <a:cxnLst/>
            <a:rect l="l" t="t" r="r" b="b"/>
            <a:pathLst>
              <a:path w="18288000" h="376223">
                <a:moveTo>
                  <a:pt x="0" y="0"/>
                </a:moveTo>
                <a:lnTo>
                  <a:pt x="18288000" y="0"/>
                </a:lnTo>
                <a:lnTo>
                  <a:pt x="18288000" y="376223"/>
                </a:lnTo>
                <a:lnTo>
                  <a:pt x="0" y="376223"/>
                </a:lnTo>
                <a:lnTo>
                  <a:pt x="0" y="0"/>
                </a:lnTo>
                <a:close/>
              </a:path>
            </a:pathLst>
          </a:custGeom>
          <a:blipFill>
            <a:blip r:embed="rId2"/>
            <a:stretch>
              <a:fillRect t="-1531929" b="-1102351"/>
            </a:stretch>
          </a:blipFill>
        </p:spPr>
        <p:txBody>
          <a:bodyPr/>
          <a:lstStyle/>
          <a:p>
            <a:endParaRPr lang="lv-LV"/>
          </a:p>
        </p:txBody>
      </p:sp>
      <p:sp>
        <p:nvSpPr>
          <p:cNvPr id="3" name="Freeform 3"/>
          <p:cNvSpPr/>
          <p:nvPr/>
        </p:nvSpPr>
        <p:spPr>
          <a:xfrm>
            <a:off x="16388646" y="436897"/>
            <a:ext cx="1741308" cy="896602"/>
          </a:xfrm>
          <a:custGeom>
            <a:avLst/>
            <a:gdLst/>
            <a:ahLst/>
            <a:cxnLst/>
            <a:rect l="l" t="t" r="r" b="b"/>
            <a:pathLst>
              <a:path w="1741308" h="896602">
                <a:moveTo>
                  <a:pt x="0" y="0"/>
                </a:moveTo>
                <a:lnTo>
                  <a:pt x="1741308" y="0"/>
                </a:lnTo>
                <a:lnTo>
                  <a:pt x="1741308" y="896602"/>
                </a:lnTo>
                <a:lnTo>
                  <a:pt x="0" y="896602"/>
                </a:lnTo>
                <a:lnTo>
                  <a:pt x="0" y="0"/>
                </a:lnTo>
                <a:close/>
              </a:path>
            </a:pathLst>
          </a:custGeom>
          <a:blipFill>
            <a:blip r:embed="rId3"/>
            <a:stretch>
              <a:fillRect b="-2901"/>
            </a:stretch>
          </a:blipFill>
        </p:spPr>
        <p:txBody>
          <a:bodyPr/>
          <a:lstStyle/>
          <a:p>
            <a:endParaRPr lang="lv-LV"/>
          </a:p>
        </p:txBody>
      </p:sp>
      <p:sp>
        <p:nvSpPr>
          <p:cNvPr id="4" name="TextBox 4"/>
          <p:cNvSpPr txBox="1"/>
          <p:nvPr/>
        </p:nvSpPr>
        <p:spPr>
          <a:xfrm>
            <a:off x="402496" y="2036623"/>
            <a:ext cx="17085831" cy="10623945"/>
          </a:xfrm>
          <a:prstGeom prst="rect">
            <a:avLst/>
          </a:prstGeom>
        </p:spPr>
        <p:txBody>
          <a:bodyPr lIns="0" tIns="0" rIns="0" bIns="0" rtlCol="0" anchor="t">
            <a:spAutoFit/>
          </a:bodyPr>
          <a:lstStyle/>
          <a:p>
            <a:pPr algn="just">
              <a:lnSpc>
                <a:spcPts val="5180"/>
              </a:lnSpc>
            </a:pPr>
            <a:r>
              <a:rPr lang="en-US" sz="3700" spc="-74">
                <a:solidFill>
                  <a:srgbClr val="A5195A"/>
                </a:solidFill>
                <a:latin typeface="Fraunces"/>
                <a:ea typeface="Fraunces"/>
                <a:cs typeface="Fraunces"/>
                <a:sym typeface="Fraunces"/>
              </a:rPr>
              <a:t>Nenoturīga uzmanība</a:t>
            </a:r>
          </a:p>
          <a:p>
            <a:pPr algn="just">
              <a:lnSpc>
                <a:spcPts val="980"/>
              </a:lnSpc>
            </a:pPr>
            <a:endParaRPr lang="en-US" sz="3700" spc="-74">
              <a:solidFill>
                <a:srgbClr val="A5195A"/>
              </a:solidFill>
              <a:latin typeface="Fraunces"/>
              <a:ea typeface="Fraunces"/>
              <a:cs typeface="Fraunces"/>
              <a:sym typeface="Fraunces"/>
            </a:endParaRPr>
          </a:p>
          <a:p>
            <a:pPr marL="712475" lvl="1" indent="-356238" algn="just">
              <a:lnSpc>
                <a:spcPts val="3663"/>
              </a:lnSpc>
              <a:buFont typeface="Arial"/>
              <a:buChar char="•"/>
            </a:pPr>
            <a:r>
              <a:rPr lang="en-US" sz="3300" spc="-66">
                <a:solidFill>
                  <a:srgbClr val="000000"/>
                </a:solidFill>
                <a:latin typeface="Fraunces"/>
                <a:ea typeface="Fraunces"/>
                <a:cs typeface="Fraunces"/>
                <a:sym typeface="Fraunces"/>
              </a:rPr>
              <a:t>S</a:t>
            </a:r>
            <a:r>
              <a:rPr lang="en-US" sz="3300" spc="-66">
                <a:solidFill>
                  <a:srgbClr val="36211B"/>
                </a:solidFill>
                <a:latin typeface="Fraunces"/>
                <a:ea typeface="Fraunces"/>
                <a:cs typeface="Fraunces"/>
                <a:sym typeface="Fraunces"/>
              </a:rPr>
              <a:t>ēdināt izglītojamo pēc iespējas tuvāk pedagogam, tālāk no iespējamiem traucēkļiem (loga, durvīm).</a:t>
            </a:r>
          </a:p>
          <a:p>
            <a:pPr algn="just">
              <a:lnSpc>
                <a:spcPts val="1887"/>
              </a:lnSpc>
            </a:pPr>
            <a:endParaRPr lang="en-US" sz="3300" spc="-66">
              <a:solidFill>
                <a:srgbClr val="36211B"/>
              </a:solidFill>
              <a:latin typeface="Fraunces"/>
              <a:ea typeface="Fraunces"/>
              <a:cs typeface="Fraunces"/>
              <a:sym typeface="Fraunces"/>
            </a:endParaRPr>
          </a:p>
          <a:p>
            <a:pPr marL="712475" lvl="1" indent="-356238" algn="just">
              <a:lnSpc>
                <a:spcPts val="3663"/>
              </a:lnSpc>
              <a:buFont typeface="Arial"/>
              <a:buChar char="•"/>
            </a:pPr>
            <a:r>
              <a:rPr lang="en-US" sz="3300" spc="-66">
                <a:solidFill>
                  <a:srgbClr val="36211B"/>
                </a:solidFill>
                <a:latin typeface="Fraunces"/>
                <a:ea typeface="Fraunces"/>
                <a:cs typeface="Fraunces"/>
                <a:sym typeface="Fraunces"/>
              </a:rPr>
              <a:t>Atjaunot uzmanību ar slepeni norunātu signālu (citiem nemanāmi).</a:t>
            </a:r>
          </a:p>
          <a:p>
            <a:pPr algn="just">
              <a:lnSpc>
                <a:spcPts val="1887"/>
              </a:lnSpc>
            </a:pPr>
            <a:endParaRPr lang="en-US" sz="3300" spc="-66">
              <a:solidFill>
                <a:srgbClr val="36211B"/>
              </a:solidFill>
              <a:latin typeface="Fraunces"/>
              <a:ea typeface="Fraunces"/>
              <a:cs typeface="Fraunces"/>
              <a:sym typeface="Fraunces"/>
            </a:endParaRPr>
          </a:p>
          <a:p>
            <a:pPr marL="712475" lvl="1" indent="-356238" algn="just">
              <a:lnSpc>
                <a:spcPts val="3663"/>
              </a:lnSpc>
              <a:buFont typeface="Arial"/>
              <a:buChar char="•"/>
            </a:pPr>
            <a:r>
              <a:rPr lang="en-US" sz="3300" spc="-66">
                <a:solidFill>
                  <a:srgbClr val="36211B"/>
                </a:solidFill>
                <a:latin typeface="Fraunces"/>
                <a:ea typeface="Fraunces"/>
                <a:cs typeface="Fraunces"/>
                <a:sym typeface="Fraunces"/>
              </a:rPr>
              <a:t>Ļaut lietot skaņu slāpējošās austiņas vai ausu aizbāžņus pildot darbus, kas prasa mentālu piepūli.</a:t>
            </a:r>
          </a:p>
          <a:p>
            <a:pPr algn="just">
              <a:lnSpc>
                <a:spcPts val="1997"/>
              </a:lnSpc>
            </a:pPr>
            <a:endParaRPr lang="en-US" sz="3300" spc="-66">
              <a:solidFill>
                <a:srgbClr val="36211B"/>
              </a:solidFill>
              <a:latin typeface="Fraunces"/>
              <a:ea typeface="Fraunces"/>
              <a:cs typeface="Fraunces"/>
              <a:sym typeface="Fraunces"/>
            </a:endParaRPr>
          </a:p>
          <a:p>
            <a:pPr marL="712475" lvl="1" indent="-356238" algn="just">
              <a:lnSpc>
                <a:spcPts val="3663"/>
              </a:lnSpc>
              <a:buFont typeface="Arial"/>
              <a:buChar char="•"/>
            </a:pPr>
            <a:r>
              <a:rPr lang="en-US" sz="3300" spc="-66">
                <a:solidFill>
                  <a:srgbClr val="36211B"/>
                </a:solidFill>
                <a:latin typeface="Fraunces"/>
                <a:ea typeface="Fraunces"/>
                <a:cs typeface="Fraunces"/>
                <a:sym typeface="Fraunces"/>
              </a:rPr>
              <a:t>Nepieciešamības gadījumā piedāvāt adaptīvus veidus sensoro alku apmierināšanai un papildu stimulācijai:</a:t>
            </a:r>
          </a:p>
          <a:p>
            <a:pPr algn="just">
              <a:lnSpc>
                <a:spcPts val="1887"/>
              </a:lnSpc>
            </a:pPr>
            <a:endParaRPr lang="en-US" sz="3300" spc="-66">
              <a:solidFill>
                <a:srgbClr val="36211B"/>
              </a:solidFill>
              <a:latin typeface="Fraunces"/>
              <a:ea typeface="Fraunces"/>
              <a:cs typeface="Fraunces"/>
              <a:sym typeface="Fraunces"/>
            </a:endParaRPr>
          </a:p>
          <a:p>
            <a:pPr algn="just">
              <a:lnSpc>
                <a:spcPts val="3663"/>
              </a:lnSpc>
            </a:pPr>
            <a:r>
              <a:rPr lang="en-US" sz="3300" spc="-66">
                <a:solidFill>
                  <a:srgbClr val="36211B"/>
                </a:solidFill>
                <a:latin typeface="Fraunces"/>
                <a:ea typeface="Fraunces"/>
                <a:cs typeface="Fraunces"/>
                <a:sym typeface="Fraunces"/>
              </a:rPr>
              <a:t>                ļaut izmantot dažādus palīglīdzekļus (fidžetus, krēsla paliktņus, jogas spilvenus);</a:t>
            </a:r>
          </a:p>
          <a:p>
            <a:pPr algn="just">
              <a:lnSpc>
                <a:spcPts val="1331"/>
              </a:lnSpc>
            </a:pPr>
            <a:endParaRPr lang="en-US" sz="3300" spc="-66">
              <a:solidFill>
                <a:srgbClr val="36211B"/>
              </a:solidFill>
              <a:latin typeface="Fraunces"/>
              <a:ea typeface="Fraunces"/>
              <a:cs typeface="Fraunces"/>
              <a:sym typeface="Fraunces"/>
            </a:endParaRPr>
          </a:p>
          <a:p>
            <a:pPr algn="just">
              <a:lnSpc>
                <a:spcPts val="3663"/>
              </a:lnSpc>
            </a:pPr>
            <a:r>
              <a:rPr lang="en-US" sz="3300" spc="-66">
                <a:solidFill>
                  <a:srgbClr val="36211B"/>
                </a:solidFill>
                <a:latin typeface="Fraunces"/>
                <a:ea typeface="Fraunces"/>
                <a:cs typeface="Fraunces"/>
                <a:sym typeface="Fraunces"/>
              </a:rPr>
              <a:t>               nodrošināt biežākas dinamiskās pauzes - dot uzdevumu apliet puķes, izdalīt mācību                   materiālus, notīrīt tāfeli utt.;</a:t>
            </a:r>
          </a:p>
          <a:p>
            <a:pPr algn="just">
              <a:lnSpc>
                <a:spcPts val="554"/>
              </a:lnSpc>
            </a:pPr>
            <a:endParaRPr lang="en-US" sz="3300" spc="-66">
              <a:solidFill>
                <a:srgbClr val="36211B"/>
              </a:solidFill>
              <a:latin typeface="Fraunces"/>
              <a:ea typeface="Fraunces"/>
              <a:cs typeface="Fraunces"/>
              <a:sym typeface="Fraunces"/>
            </a:endParaRPr>
          </a:p>
          <a:p>
            <a:pPr algn="just">
              <a:lnSpc>
                <a:spcPts val="3663"/>
              </a:lnSpc>
            </a:pPr>
            <a:r>
              <a:rPr lang="en-US" sz="3300" spc="-66">
                <a:solidFill>
                  <a:srgbClr val="36211B"/>
                </a:solidFill>
                <a:latin typeface="Fraunces"/>
                <a:ea typeface="Fraunces"/>
                <a:cs typeface="Fraunces"/>
                <a:sym typeface="Fraunces"/>
              </a:rPr>
              <a:t>               atļaut veikt kustības mācību procesa laikā. </a:t>
            </a:r>
          </a:p>
          <a:p>
            <a:pPr algn="just">
              <a:lnSpc>
                <a:spcPts val="3663"/>
              </a:lnSpc>
            </a:pPr>
            <a:r>
              <a:rPr lang="en-US" sz="3300" i="1" spc="-66">
                <a:solidFill>
                  <a:srgbClr val="36211B"/>
                </a:solidFill>
                <a:latin typeface="Fraunces Italics"/>
                <a:ea typeface="Fraunces Italics"/>
                <a:cs typeface="Fraunces Italics"/>
                <a:sym typeface="Fraunces Italics"/>
              </a:rPr>
              <a:t>Kustēšanās bērniem ar UDHS palīdz noturēt uzmanību, nevis to novērš. Sodīt bērnu ar UDHS par kustēšanos, ir kā sodīt bērnu ar redzes traucējumiem par briļļu nēsāšanu.</a:t>
            </a:r>
          </a:p>
          <a:p>
            <a:pPr algn="just">
              <a:lnSpc>
                <a:spcPts val="1998"/>
              </a:lnSpc>
            </a:pPr>
            <a:endParaRPr lang="en-US" sz="3300" i="1" spc="-66">
              <a:solidFill>
                <a:srgbClr val="36211B"/>
              </a:solidFill>
              <a:latin typeface="Fraunces Italics"/>
              <a:ea typeface="Fraunces Italics"/>
              <a:cs typeface="Fraunces Italics"/>
              <a:sym typeface="Fraunces Italics"/>
            </a:endParaRPr>
          </a:p>
          <a:p>
            <a:pPr algn="just">
              <a:lnSpc>
                <a:spcPts val="3774"/>
              </a:lnSpc>
            </a:pPr>
            <a:endParaRPr lang="en-US" sz="3300" i="1" spc="-66">
              <a:solidFill>
                <a:srgbClr val="36211B"/>
              </a:solidFill>
              <a:latin typeface="Fraunces Italics"/>
              <a:ea typeface="Fraunces Italics"/>
              <a:cs typeface="Fraunces Italics"/>
              <a:sym typeface="Fraunces Italics"/>
            </a:endParaRPr>
          </a:p>
          <a:p>
            <a:pPr algn="just">
              <a:lnSpc>
                <a:spcPts val="5180"/>
              </a:lnSpc>
            </a:pPr>
            <a:endParaRPr lang="en-US" sz="3300" i="1" spc="-66">
              <a:solidFill>
                <a:srgbClr val="36211B"/>
              </a:solidFill>
              <a:latin typeface="Fraunces Italics"/>
              <a:ea typeface="Fraunces Italics"/>
              <a:cs typeface="Fraunces Italics"/>
              <a:sym typeface="Fraunces Italics"/>
            </a:endParaRPr>
          </a:p>
          <a:p>
            <a:pPr algn="just">
              <a:lnSpc>
                <a:spcPts val="5180"/>
              </a:lnSpc>
            </a:pPr>
            <a:endParaRPr lang="en-US" sz="3300" i="1" spc="-66">
              <a:solidFill>
                <a:srgbClr val="36211B"/>
              </a:solidFill>
              <a:latin typeface="Fraunces Italics"/>
              <a:ea typeface="Fraunces Italics"/>
              <a:cs typeface="Fraunces Italics"/>
              <a:sym typeface="Fraunces Italics"/>
            </a:endParaRPr>
          </a:p>
          <a:p>
            <a:pPr algn="just">
              <a:lnSpc>
                <a:spcPts val="5180"/>
              </a:lnSpc>
            </a:pPr>
            <a:endParaRPr lang="en-US" sz="3300" i="1" spc="-66">
              <a:solidFill>
                <a:srgbClr val="36211B"/>
              </a:solidFill>
              <a:latin typeface="Fraunces Italics"/>
              <a:ea typeface="Fraunces Italics"/>
              <a:cs typeface="Fraunces Italics"/>
              <a:sym typeface="Fraunces Italics"/>
            </a:endParaRPr>
          </a:p>
        </p:txBody>
      </p:sp>
      <p:sp>
        <p:nvSpPr>
          <p:cNvPr id="5" name="Freeform 5"/>
          <p:cNvSpPr/>
          <p:nvPr/>
        </p:nvSpPr>
        <p:spPr>
          <a:xfrm>
            <a:off x="1244525" y="7794253"/>
            <a:ext cx="189168" cy="240839"/>
          </a:xfrm>
          <a:custGeom>
            <a:avLst/>
            <a:gdLst/>
            <a:ahLst/>
            <a:cxnLst/>
            <a:rect l="l" t="t" r="r" b="b"/>
            <a:pathLst>
              <a:path w="189168" h="240839">
                <a:moveTo>
                  <a:pt x="0" y="0"/>
                </a:moveTo>
                <a:lnTo>
                  <a:pt x="189168" y="0"/>
                </a:lnTo>
                <a:lnTo>
                  <a:pt x="189168" y="240839"/>
                </a:lnTo>
                <a:lnTo>
                  <a:pt x="0" y="240839"/>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lv-LV"/>
          </a:p>
        </p:txBody>
      </p:sp>
      <p:sp>
        <p:nvSpPr>
          <p:cNvPr id="6" name="TextBox 6"/>
          <p:cNvSpPr txBox="1"/>
          <p:nvPr/>
        </p:nvSpPr>
        <p:spPr>
          <a:xfrm>
            <a:off x="1748034" y="829309"/>
            <a:ext cx="14640612" cy="903606"/>
          </a:xfrm>
          <a:prstGeom prst="rect">
            <a:avLst/>
          </a:prstGeom>
        </p:spPr>
        <p:txBody>
          <a:bodyPr lIns="0" tIns="0" rIns="0" bIns="0" rtlCol="0" anchor="t">
            <a:spAutoFit/>
          </a:bodyPr>
          <a:lstStyle/>
          <a:p>
            <a:pPr algn="ctr">
              <a:lnSpc>
                <a:spcPts val="7419"/>
              </a:lnSpc>
            </a:pPr>
            <a:r>
              <a:rPr lang="en-US" sz="5299" spc="-105">
                <a:solidFill>
                  <a:srgbClr val="36211B"/>
                </a:solidFill>
                <a:latin typeface="Fraunces"/>
                <a:ea typeface="Fraunces"/>
                <a:cs typeface="Fraunces"/>
                <a:sym typeface="Fraunces"/>
              </a:rPr>
              <a:t>Atbalsts izglītojamajiem ar UDHS I</a:t>
            </a:r>
          </a:p>
        </p:txBody>
      </p:sp>
      <p:sp>
        <p:nvSpPr>
          <p:cNvPr id="7" name="Freeform 7"/>
          <p:cNvSpPr/>
          <p:nvPr/>
        </p:nvSpPr>
        <p:spPr>
          <a:xfrm>
            <a:off x="1244525" y="7194643"/>
            <a:ext cx="189168" cy="240839"/>
          </a:xfrm>
          <a:custGeom>
            <a:avLst/>
            <a:gdLst/>
            <a:ahLst/>
            <a:cxnLst/>
            <a:rect l="l" t="t" r="r" b="b"/>
            <a:pathLst>
              <a:path w="189168" h="240839">
                <a:moveTo>
                  <a:pt x="0" y="0"/>
                </a:moveTo>
                <a:lnTo>
                  <a:pt x="189168" y="0"/>
                </a:lnTo>
                <a:lnTo>
                  <a:pt x="189168" y="240839"/>
                </a:lnTo>
                <a:lnTo>
                  <a:pt x="0" y="240839"/>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lv-LV"/>
          </a:p>
        </p:txBody>
      </p:sp>
      <p:sp>
        <p:nvSpPr>
          <p:cNvPr id="8" name="Freeform 8"/>
          <p:cNvSpPr/>
          <p:nvPr/>
        </p:nvSpPr>
        <p:spPr>
          <a:xfrm>
            <a:off x="1244525" y="8787547"/>
            <a:ext cx="189168" cy="240839"/>
          </a:xfrm>
          <a:custGeom>
            <a:avLst/>
            <a:gdLst/>
            <a:ahLst/>
            <a:cxnLst/>
            <a:rect l="l" t="t" r="r" b="b"/>
            <a:pathLst>
              <a:path w="189168" h="240839">
                <a:moveTo>
                  <a:pt x="0" y="0"/>
                </a:moveTo>
                <a:lnTo>
                  <a:pt x="189168" y="0"/>
                </a:lnTo>
                <a:lnTo>
                  <a:pt x="189168" y="240839"/>
                </a:lnTo>
                <a:lnTo>
                  <a:pt x="0" y="240839"/>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lv-LV"/>
          </a:p>
        </p:txBody>
      </p:sp>
      <p:sp>
        <p:nvSpPr>
          <p:cNvPr id="9" name="TextBox 8">
            <a:extLst>
              <a:ext uri="{FF2B5EF4-FFF2-40B4-BE49-F238E27FC236}">
                <a16:creationId xmlns:a16="http://schemas.microsoft.com/office/drawing/2014/main" id="{ACCDB993-E351-5697-9BD3-01B7694EE34A}"/>
              </a:ext>
            </a:extLst>
          </p:cNvPr>
          <p:cNvSpPr txBox="1"/>
          <p:nvPr/>
        </p:nvSpPr>
        <p:spPr>
          <a:xfrm>
            <a:off x="16403394" y="9715500"/>
            <a:ext cx="1447800" cy="369332"/>
          </a:xfrm>
          <a:prstGeom prst="rect">
            <a:avLst/>
          </a:prstGeom>
          <a:noFill/>
        </p:spPr>
        <p:txBody>
          <a:bodyPr wrap="square" rtlCol="0">
            <a:spAutoFit/>
          </a:bodyPr>
          <a:lstStyle/>
          <a:p>
            <a:r>
              <a:rPr lang="lv-LV" dirty="0">
                <a:latin typeface="Fraunces" panose="020B0604020202020204" charset="-70"/>
                <a:hlinkClick r:id="rId6" action="ppaction://hlinksldjump"/>
              </a:rPr>
              <a:t>Atpakaļ</a:t>
            </a:r>
            <a:endParaRPr lang="lv-LV" dirty="0">
              <a:latin typeface="Fraunces" panose="020B0604020202020204" charset="-7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E8E6E3"/>
        </a:solidFill>
        <a:effectLst/>
      </p:bgPr>
    </p:bg>
    <p:spTree>
      <p:nvGrpSpPr>
        <p:cNvPr id="1" name=""/>
        <p:cNvGrpSpPr/>
        <p:nvPr/>
      </p:nvGrpSpPr>
      <p:grpSpPr>
        <a:xfrm>
          <a:off x="0" y="0"/>
          <a:ext cx="0" cy="0"/>
          <a:chOff x="0" y="0"/>
          <a:chExt cx="0" cy="0"/>
        </a:xfrm>
      </p:grpSpPr>
      <p:sp>
        <p:nvSpPr>
          <p:cNvPr id="2" name="Freeform 2"/>
          <p:cNvSpPr/>
          <p:nvPr/>
        </p:nvSpPr>
        <p:spPr>
          <a:xfrm>
            <a:off x="0" y="0"/>
            <a:ext cx="18288000" cy="376223"/>
          </a:xfrm>
          <a:custGeom>
            <a:avLst/>
            <a:gdLst/>
            <a:ahLst/>
            <a:cxnLst/>
            <a:rect l="l" t="t" r="r" b="b"/>
            <a:pathLst>
              <a:path w="18288000" h="376223">
                <a:moveTo>
                  <a:pt x="0" y="0"/>
                </a:moveTo>
                <a:lnTo>
                  <a:pt x="18288000" y="0"/>
                </a:lnTo>
                <a:lnTo>
                  <a:pt x="18288000" y="376223"/>
                </a:lnTo>
                <a:lnTo>
                  <a:pt x="0" y="376223"/>
                </a:lnTo>
                <a:lnTo>
                  <a:pt x="0" y="0"/>
                </a:lnTo>
                <a:close/>
              </a:path>
            </a:pathLst>
          </a:custGeom>
          <a:blipFill>
            <a:blip r:embed="rId2"/>
            <a:stretch>
              <a:fillRect t="-1531929" b="-1102351"/>
            </a:stretch>
          </a:blipFill>
        </p:spPr>
        <p:txBody>
          <a:bodyPr/>
          <a:lstStyle/>
          <a:p>
            <a:endParaRPr lang="lv-LV"/>
          </a:p>
        </p:txBody>
      </p:sp>
      <p:sp>
        <p:nvSpPr>
          <p:cNvPr id="3" name="Freeform 3"/>
          <p:cNvSpPr/>
          <p:nvPr/>
        </p:nvSpPr>
        <p:spPr>
          <a:xfrm>
            <a:off x="16388646" y="436897"/>
            <a:ext cx="1741308" cy="896602"/>
          </a:xfrm>
          <a:custGeom>
            <a:avLst/>
            <a:gdLst/>
            <a:ahLst/>
            <a:cxnLst/>
            <a:rect l="l" t="t" r="r" b="b"/>
            <a:pathLst>
              <a:path w="1741308" h="896602">
                <a:moveTo>
                  <a:pt x="0" y="0"/>
                </a:moveTo>
                <a:lnTo>
                  <a:pt x="1741308" y="0"/>
                </a:lnTo>
                <a:lnTo>
                  <a:pt x="1741308" y="896602"/>
                </a:lnTo>
                <a:lnTo>
                  <a:pt x="0" y="896602"/>
                </a:lnTo>
                <a:lnTo>
                  <a:pt x="0" y="0"/>
                </a:lnTo>
                <a:close/>
              </a:path>
            </a:pathLst>
          </a:custGeom>
          <a:blipFill>
            <a:blip r:embed="rId3"/>
            <a:stretch>
              <a:fillRect b="-2901"/>
            </a:stretch>
          </a:blipFill>
        </p:spPr>
        <p:txBody>
          <a:bodyPr/>
          <a:lstStyle/>
          <a:p>
            <a:endParaRPr lang="lv-LV"/>
          </a:p>
        </p:txBody>
      </p:sp>
      <p:sp>
        <p:nvSpPr>
          <p:cNvPr id="4" name="TextBox 4"/>
          <p:cNvSpPr txBox="1"/>
          <p:nvPr/>
        </p:nvSpPr>
        <p:spPr>
          <a:xfrm>
            <a:off x="1748034" y="829309"/>
            <a:ext cx="14640612" cy="903606"/>
          </a:xfrm>
          <a:prstGeom prst="rect">
            <a:avLst/>
          </a:prstGeom>
        </p:spPr>
        <p:txBody>
          <a:bodyPr lIns="0" tIns="0" rIns="0" bIns="0" rtlCol="0" anchor="t">
            <a:spAutoFit/>
          </a:bodyPr>
          <a:lstStyle/>
          <a:p>
            <a:pPr algn="ctr">
              <a:lnSpc>
                <a:spcPts val="7419"/>
              </a:lnSpc>
            </a:pPr>
            <a:r>
              <a:rPr lang="en-US" sz="5299" spc="-105">
                <a:solidFill>
                  <a:srgbClr val="36211B"/>
                </a:solidFill>
                <a:latin typeface="Fraunces"/>
                <a:ea typeface="Fraunces"/>
                <a:cs typeface="Fraunces"/>
                <a:sym typeface="Fraunces"/>
              </a:rPr>
              <a:t>Atbalsts izglītojamajiem ar UDHS II</a:t>
            </a:r>
          </a:p>
        </p:txBody>
      </p:sp>
      <p:sp>
        <p:nvSpPr>
          <p:cNvPr id="5" name="TextBox 5"/>
          <p:cNvSpPr txBox="1"/>
          <p:nvPr/>
        </p:nvSpPr>
        <p:spPr>
          <a:xfrm>
            <a:off x="549563" y="1122305"/>
            <a:ext cx="17137352" cy="9417260"/>
          </a:xfrm>
          <a:prstGeom prst="rect">
            <a:avLst/>
          </a:prstGeom>
        </p:spPr>
        <p:txBody>
          <a:bodyPr lIns="0" tIns="0" rIns="0" bIns="0" rtlCol="0" anchor="t">
            <a:spAutoFit/>
          </a:bodyPr>
          <a:lstStyle/>
          <a:p>
            <a:pPr algn="just">
              <a:lnSpc>
                <a:spcPts val="5180"/>
              </a:lnSpc>
            </a:pPr>
            <a:endParaRPr/>
          </a:p>
          <a:p>
            <a:pPr algn="just">
              <a:lnSpc>
                <a:spcPts val="2939"/>
              </a:lnSpc>
            </a:pPr>
            <a:endParaRPr/>
          </a:p>
          <a:p>
            <a:pPr algn="just">
              <a:lnSpc>
                <a:spcPts val="5180"/>
              </a:lnSpc>
            </a:pPr>
            <a:r>
              <a:rPr lang="en-US" sz="3700" spc="-74">
                <a:solidFill>
                  <a:srgbClr val="A5195A"/>
                </a:solidFill>
                <a:latin typeface="Fraunces"/>
                <a:ea typeface="Fraunces"/>
                <a:cs typeface="Fraunces"/>
                <a:sym typeface="Fraunces"/>
              </a:rPr>
              <a:t>Grūtības sekot instrukcijām</a:t>
            </a:r>
          </a:p>
          <a:p>
            <a:pPr algn="just">
              <a:lnSpc>
                <a:spcPts val="4340"/>
              </a:lnSpc>
            </a:pPr>
            <a:endParaRPr lang="en-US" sz="3700" spc="-74">
              <a:solidFill>
                <a:srgbClr val="A5195A"/>
              </a:solidFill>
              <a:latin typeface="Fraunces"/>
              <a:ea typeface="Fraunces"/>
              <a:cs typeface="Fraunces"/>
              <a:sym typeface="Fraunces"/>
            </a:endParaRPr>
          </a:p>
          <a:p>
            <a:pPr algn="just">
              <a:lnSpc>
                <a:spcPts val="699"/>
              </a:lnSpc>
            </a:pPr>
            <a:endParaRPr lang="en-US" sz="3700" spc="-74">
              <a:solidFill>
                <a:srgbClr val="A5195A"/>
              </a:solidFill>
              <a:latin typeface="Fraunces"/>
              <a:ea typeface="Fraunces"/>
              <a:cs typeface="Fraunces"/>
              <a:sym typeface="Fraunces"/>
            </a:endParaRPr>
          </a:p>
          <a:p>
            <a:pPr marL="712473" lvl="1" indent="-356236" algn="just">
              <a:lnSpc>
                <a:spcPts val="3663"/>
              </a:lnSpc>
              <a:buFont typeface="Arial"/>
              <a:buChar char="•"/>
            </a:pPr>
            <a:r>
              <a:rPr lang="en-US" sz="3300" spc="-66">
                <a:solidFill>
                  <a:srgbClr val="000000"/>
                </a:solidFill>
                <a:latin typeface="Fraunces"/>
                <a:ea typeface="Fraunces"/>
                <a:cs typeface="Fraunces"/>
                <a:sym typeface="Fraunces"/>
              </a:rPr>
              <a:t>Samazināt vienlaikus doto instrukciju skaitu un pārliecināties par instrukcijas izpratni. </a:t>
            </a:r>
          </a:p>
          <a:p>
            <a:pPr algn="just">
              <a:lnSpc>
                <a:spcPts val="1997"/>
              </a:lnSpc>
            </a:pPr>
            <a:endParaRPr lang="en-US" sz="3300" spc="-66">
              <a:solidFill>
                <a:srgbClr val="000000"/>
              </a:solidFill>
              <a:latin typeface="Fraunces"/>
              <a:ea typeface="Fraunces"/>
              <a:cs typeface="Fraunces"/>
              <a:sym typeface="Fraunces"/>
            </a:endParaRPr>
          </a:p>
          <a:p>
            <a:pPr marL="712473" lvl="1" indent="-356236" algn="just">
              <a:lnSpc>
                <a:spcPts val="4620"/>
              </a:lnSpc>
              <a:buFont typeface="Arial"/>
              <a:buChar char="•"/>
            </a:pPr>
            <a:r>
              <a:rPr lang="en-US" sz="3300" spc="-66">
                <a:solidFill>
                  <a:srgbClr val="36211B"/>
                </a:solidFill>
                <a:latin typeface="Fraunces"/>
                <a:ea typeface="Fraunces"/>
                <a:cs typeface="Fraunces"/>
                <a:sym typeface="Fraunces"/>
              </a:rPr>
              <a:t>L</a:t>
            </a:r>
            <a:r>
              <a:rPr lang="en-US" sz="3300" spc="-66">
                <a:solidFill>
                  <a:srgbClr val="000000"/>
                </a:solidFill>
                <a:latin typeface="Fraunces"/>
                <a:ea typeface="Fraunces"/>
                <a:cs typeface="Fraunces"/>
                <a:sym typeface="Fraunces"/>
              </a:rPr>
              <a:t>ūgt atkārtot vai pārfrāzēt sniegtos norādījumus.</a:t>
            </a:r>
          </a:p>
          <a:p>
            <a:pPr algn="just">
              <a:lnSpc>
                <a:spcPts val="2519"/>
              </a:lnSpc>
            </a:pPr>
            <a:endParaRPr lang="en-US" sz="3300" spc="-66">
              <a:solidFill>
                <a:srgbClr val="000000"/>
              </a:solidFill>
              <a:latin typeface="Fraunces"/>
              <a:ea typeface="Fraunces"/>
              <a:cs typeface="Fraunces"/>
              <a:sym typeface="Fraunces"/>
            </a:endParaRPr>
          </a:p>
          <a:p>
            <a:pPr marL="712473" lvl="1" indent="-356236" algn="just">
              <a:lnSpc>
                <a:spcPts val="4620"/>
              </a:lnSpc>
              <a:buFont typeface="Arial"/>
              <a:buChar char="•"/>
            </a:pPr>
            <a:r>
              <a:rPr lang="en-US" sz="3300" spc="-66">
                <a:solidFill>
                  <a:srgbClr val="36211B"/>
                </a:solidFill>
                <a:latin typeface="Fraunces"/>
                <a:ea typeface="Fraunces"/>
                <a:cs typeface="Fraunces"/>
                <a:sym typeface="Fraunces"/>
              </a:rPr>
              <a:t>Dublēt mutiskās instrukcijas ar rakstiskām.</a:t>
            </a:r>
          </a:p>
          <a:p>
            <a:pPr algn="just">
              <a:lnSpc>
                <a:spcPts val="2519"/>
              </a:lnSpc>
            </a:pPr>
            <a:endParaRPr lang="en-US" sz="3300" spc="-66">
              <a:solidFill>
                <a:srgbClr val="36211B"/>
              </a:solidFill>
              <a:latin typeface="Fraunces"/>
              <a:ea typeface="Fraunces"/>
              <a:cs typeface="Fraunces"/>
              <a:sym typeface="Fraunces"/>
            </a:endParaRPr>
          </a:p>
          <a:p>
            <a:pPr marL="712473" lvl="1" indent="-356236" algn="just">
              <a:lnSpc>
                <a:spcPts val="4620"/>
              </a:lnSpc>
              <a:buFont typeface="Arial"/>
              <a:buChar char="•"/>
            </a:pPr>
            <a:r>
              <a:rPr lang="en-US" sz="3300" spc="-66">
                <a:solidFill>
                  <a:srgbClr val="36211B"/>
                </a:solidFill>
                <a:latin typeface="Fraunces"/>
                <a:ea typeface="Fraunces"/>
                <a:cs typeface="Fraunces"/>
                <a:sym typeface="Fraunces"/>
              </a:rPr>
              <a:t>Sadalīt darāmo pa mazākiem soļiem. </a:t>
            </a:r>
          </a:p>
          <a:p>
            <a:pPr algn="just">
              <a:lnSpc>
                <a:spcPts val="2519"/>
              </a:lnSpc>
            </a:pPr>
            <a:endParaRPr lang="en-US" sz="3300" spc="-66">
              <a:solidFill>
                <a:srgbClr val="36211B"/>
              </a:solidFill>
              <a:latin typeface="Fraunces"/>
              <a:ea typeface="Fraunces"/>
              <a:cs typeface="Fraunces"/>
              <a:sym typeface="Fraunces"/>
            </a:endParaRPr>
          </a:p>
          <a:p>
            <a:pPr marL="712473" lvl="1" indent="-356236" algn="just">
              <a:lnSpc>
                <a:spcPts val="3663"/>
              </a:lnSpc>
              <a:buFont typeface="Arial"/>
              <a:buChar char="•"/>
            </a:pPr>
            <a:r>
              <a:rPr lang="en-US" sz="3300" spc="-66">
                <a:solidFill>
                  <a:srgbClr val="36211B"/>
                </a:solidFill>
                <a:latin typeface="Fraunces"/>
                <a:ea typeface="Fraunces"/>
                <a:cs typeface="Fraunces"/>
                <a:sym typeface="Fraunces"/>
              </a:rPr>
              <a:t>Lietot tekstā izcēlumus – iekrāsot, pasvītrot, uzsvērt atslēgas vārdus (mācīt to darīt izglītojamam).</a:t>
            </a:r>
          </a:p>
          <a:p>
            <a:pPr algn="just">
              <a:lnSpc>
                <a:spcPts val="1997"/>
              </a:lnSpc>
            </a:pPr>
            <a:endParaRPr lang="en-US" sz="3300" spc="-66">
              <a:solidFill>
                <a:srgbClr val="36211B"/>
              </a:solidFill>
              <a:latin typeface="Fraunces"/>
              <a:ea typeface="Fraunces"/>
              <a:cs typeface="Fraunces"/>
              <a:sym typeface="Fraunces"/>
            </a:endParaRPr>
          </a:p>
          <a:p>
            <a:pPr marL="712473" lvl="1" indent="-356236" algn="just">
              <a:lnSpc>
                <a:spcPts val="4620"/>
              </a:lnSpc>
              <a:buFont typeface="Arial"/>
              <a:buChar char="•"/>
            </a:pPr>
            <a:r>
              <a:rPr lang="en-US" sz="3300" spc="-66">
                <a:solidFill>
                  <a:srgbClr val="36211B"/>
                </a:solidFill>
                <a:latin typeface="Fraunces"/>
                <a:ea typeface="Fraunces"/>
                <a:cs typeface="Fraunces"/>
                <a:sym typeface="Fraunces"/>
              </a:rPr>
              <a:t>Palīdzēt uzsākt darbu.</a:t>
            </a:r>
          </a:p>
          <a:p>
            <a:pPr algn="just">
              <a:lnSpc>
                <a:spcPts val="5180"/>
              </a:lnSpc>
            </a:pPr>
            <a:endParaRPr lang="en-US" sz="3300" spc="-66">
              <a:solidFill>
                <a:srgbClr val="36211B"/>
              </a:solidFill>
              <a:latin typeface="Fraunces"/>
              <a:ea typeface="Fraunces"/>
              <a:cs typeface="Fraunces"/>
              <a:sym typeface="Fraunces"/>
            </a:endParaRPr>
          </a:p>
          <a:p>
            <a:pPr algn="just">
              <a:lnSpc>
                <a:spcPts val="5180"/>
              </a:lnSpc>
            </a:pPr>
            <a:endParaRPr lang="en-US" sz="3300" spc="-66">
              <a:solidFill>
                <a:srgbClr val="36211B"/>
              </a:solidFill>
              <a:latin typeface="Fraunces"/>
              <a:ea typeface="Fraunces"/>
              <a:cs typeface="Fraunces"/>
              <a:sym typeface="Fraunces"/>
            </a:endParaRPr>
          </a:p>
          <a:p>
            <a:pPr algn="just">
              <a:lnSpc>
                <a:spcPts val="5180"/>
              </a:lnSpc>
            </a:pPr>
            <a:endParaRPr lang="en-US" sz="3300" spc="-66">
              <a:solidFill>
                <a:srgbClr val="36211B"/>
              </a:solidFill>
              <a:latin typeface="Fraunces"/>
              <a:ea typeface="Fraunces"/>
              <a:cs typeface="Fraunces"/>
              <a:sym typeface="Fraunces"/>
            </a:endParaRPr>
          </a:p>
        </p:txBody>
      </p:sp>
      <p:sp>
        <p:nvSpPr>
          <p:cNvPr id="6" name="TextBox 5">
            <a:extLst>
              <a:ext uri="{FF2B5EF4-FFF2-40B4-BE49-F238E27FC236}">
                <a16:creationId xmlns:a16="http://schemas.microsoft.com/office/drawing/2014/main" id="{AE22C49D-8C09-F756-F436-14C374A2DB82}"/>
              </a:ext>
            </a:extLst>
          </p:cNvPr>
          <p:cNvSpPr txBox="1"/>
          <p:nvPr/>
        </p:nvSpPr>
        <p:spPr>
          <a:xfrm>
            <a:off x="16403394" y="9715500"/>
            <a:ext cx="1447800" cy="369332"/>
          </a:xfrm>
          <a:prstGeom prst="rect">
            <a:avLst/>
          </a:prstGeom>
          <a:noFill/>
        </p:spPr>
        <p:txBody>
          <a:bodyPr wrap="square" rtlCol="0">
            <a:spAutoFit/>
          </a:bodyPr>
          <a:lstStyle/>
          <a:p>
            <a:r>
              <a:rPr lang="lv-LV" dirty="0">
                <a:latin typeface="Fraunces" panose="020B0604020202020204" charset="-70"/>
                <a:hlinkClick r:id="rId4" action="ppaction://hlinksldjump"/>
              </a:rPr>
              <a:t>Atpakaļ</a:t>
            </a:r>
            <a:endParaRPr lang="lv-LV" dirty="0">
              <a:latin typeface="Fraunces" panose="020B0604020202020204" charset="-7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rgbClr val="E8E6E3"/>
        </a:solidFill>
        <a:effectLst/>
      </p:bgPr>
    </p:bg>
    <p:spTree>
      <p:nvGrpSpPr>
        <p:cNvPr id="1" name=""/>
        <p:cNvGrpSpPr/>
        <p:nvPr/>
      </p:nvGrpSpPr>
      <p:grpSpPr>
        <a:xfrm>
          <a:off x="0" y="0"/>
          <a:ext cx="0" cy="0"/>
          <a:chOff x="0" y="0"/>
          <a:chExt cx="0" cy="0"/>
        </a:xfrm>
      </p:grpSpPr>
      <p:sp>
        <p:nvSpPr>
          <p:cNvPr id="2" name="Freeform 2"/>
          <p:cNvSpPr/>
          <p:nvPr/>
        </p:nvSpPr>
        <p:spPr>
          <a:xfrm>
            <a:off x="0" y="0"/>
            <a:ext cx="18288000" cy="376223"/>
          </a:xfrm>
          <a:custGeom>
            <a:avLst/>
            <a:gdLst/>
            <a:ahLst/>
            <a:cxnLst/>
            <a:rect l="l" t="t" r="r" b="b"/>
            <a:pathLst>
              <a:path w="18288000" h="376223">
                <a:moveTo>
                  <a:pt x="0" y="0"/>
                </a:moveTo>
                <a:lnTo>
                  <a:pt x="18288000" y="0"/>
                </a:lnTo>
                <a:lnTo>
                  <a:pt x="18288000" y="376223"/>
                </a:lnTo>
                <a:lnTo>
                  <a:pt x="0" y="376223"/>
                </a:lnTo>
                <a:lnTo>
                  <a:pt x="0" y="0"/>
                </a:lnTo>
                <a:close/>
              </a:path>
            </a:pathLst>
          </a:custGeom>
          <a:blipFill>
            <a:blip r:embed="rId2"/>
            <a:stretch>
              <a:fillRect t="-1531929" b="-1102351"/>
            </a:stretch>
          </a:blipFill>
        </p:spPr>
        <p:txBody>
          <a:bodyPr/>
          <a:lstStyle/>
          <a:p>
            <a:endParaRPr lang="lv-LV"/>
          </a:p>
        </p:txBody>
      </p:sp>
      <p:sp>
        <p:nvSpPr>
          <p:cNvPr id="3" name="Freeform 3"/>
          <p:cNvSpPr/>
          <p:nvPr/>
        </p:nvSpPr>
        <p:spPr>
          <a:xfrm>
            <a:off x="16388646" y="436897"/>
            <a:ext cx="1741308" cy="896602"/>
          </a:xfrm>
          <a:custGeom>
            <a:avLst/>
            <a:gdLst/>
            <a:ahLst/>
            <a:cxnLst/>
            <a:rect l="l" t="t" r="r" b="b"/>
            <a:pathLst>
              <a:path w="1741308" h="896602">
                <a:moveTo>
                  <a:pt x="0" y="0"/>
                </a:moveTo>
                <a:lnTo>
                  <a:pt x="1741308" y="0"/>
                </a:lnTo>
                <a:lnTo>
                  <a:pt x="1741308" y="896602"/>
                </a:lnTo>
                <a:lnTo>
                  <a:pt x="0" y="896602"/>
                </a:lnTo>
                <a:lnTo>
                  <a:pt x="0" y="0"/>
                </a:lnTo>
                <a:close/>
              </a:path>
            </a:pathLst>
          </a:custGeom>
          <a:blipFill>
            <a:blip r:embed="rId3"/>
            <a:stretch>
              <a:fillRect b="-2901"/>
            </a:stretch>
          </a:blipFill>
        </p:spPr>
        <p:txBody>
          <a:bodyPr/>
          <a:lstStyle/>
          <a:p>
            <a:endParaRPr lang="lv-LV"/>
          </a:p>
        </p:txBody>
      </p:sp>
      <p:sp>
        <p:nvSpPr>
          <p:cNvPr id="4" name="TextBox 4"/>
          <p:cNvSpPr txBox="1"/>
          <p:nvPr/>
        </p:nvSpPr>
        <p:spPr>
          <a:xfrm>
            <a:off x="1577011" y="854640"/>
            <a:ext cx="14640612" cy="903606"/>
          </a:xfrm>
          <a:prstGeom prst="rect">
            <a:avLst/>
          </a:prstGeom>
        </p:spPr>
        <p:txBody>
          <a:bodyPr lIns="0" tIns="0" rIns="0" bIns="0" rtlCol="0" anchor="t">
            <a:spAutoFit/>
          </a:bodyPr>
          <a:lstStyle/>
          <a:p>
            <a:pPr algn="ctr">
              <a:lnSpc>
                <a:spcPts val="7419"/>
              </a:lnSpc>
            </a:pPr>
            <a:r>
              <a:rPr lang="en-US" sz="5299" spc="-105">
                <a:solidFill>
                  <a:srgbClr val="36211B"/>
                </a:solidFill>
                <a:latin typeface="Fraunces"/>
                <a:ea typeface="Fraunces"/>
                <a:cs typeface="Fraunces"/>
                <a:sym typeface="Fraunces"/>
              </a:rPr>
              <a:t>Atbalsts izglītojamajiem ar UDHS III</a:t>
            </a:r>
          </a:p>
        </p:txBody>
      </p:sp>
      <p:sp>
        <p:nvSpPr>
          <p:cNvPr id="5" name="TextBox 5"/>
          <p:cNvSpPr txBox="1"/>
          <p:nvPr/>
        </p:nvSpPr>
        <p:spPr>
          <a:xfrm>
            <a:off x="458087" y="2274762"/>
            <a:ext cx="17183395" cy="7221219"/>
          </a:xfrm>
          <a:prstGeom prst="rect">
            <a:avLst/>
          </a:prstGeom>
        </p:spPr>
        <p:txBody>
          <a:bodyPr lIns="0" tIns="0" rIns="0" bIns="0" rtlCol="0" anchor="t">
            <a:spAutoFit/>
          </a:bodyPr>
          <a:lstStyle/>
          <a:p>
            <a:pPr algn="just">
              <a:lnSpc>
                <a:spcPts val="5180"/>
              </a:lnSpc>
            </a:pPr>
            <a:r>
              <a:rPr lang="en-US" sz="3700" spc="-74">
                <a:solidFill>
                  <a:srgbClr val="A5195A"/>
                </a:solidFill>
                <a:latin typeface="Fraunces"/>
                <a:ea typeface="Fraunces"/>
                <a:cs typeface="Fraunces"/>
                <a:sym typeface="Fraunces"/>
              </a:rPr>
              <a:t>Nespēja iekļauties darba laikā</a:t>
            </a:r>
          </a:p>
          <a:p>
            <a:pPr algn="just">
              <a:lnSpc>
                <a:spcPts val="5180"/>
              </a:lnSpc>
            </a:pPr>
            <a:endParaRPr lang="en-US" sz="3700" spc="-74">
              <a:solidFill>
                <a:srgbClr val="A5195A"/>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Palielināt darba izpildes laiku vai proporcionāli samazināt (ieteicams) darba apjomu.</a:t>
            </a:r>
          </a:p>
          <a:p>
            <a:pPr algn="just">
              <a:lnSpc>
                <a:spcPts val="2520"/>
              </a:lnSpc>
            </a:pPr>
            <a:endParaRPr lang="en-US" sz="3700" spc="-74">
              <a:solidFill>
                <a:srgbClr val="36211B"/>
              </a:solidFill>
              <a:latin typeface="Fraunces"/>
              <a:ea typeface="Fraunces"/>
              <a:cs typeface="Fraunces"/>
              <a:sym typeface="Fraunces"/>
            </a:endParaRPr>
          </a:p>
          <a:p>
            <a:pPr marL="798834" lvl="1" indent="-399417" algn="just">
              <a:lnSpc>
                <a:spcPts val="5180"/>
              </a:lnSpc>
              <a:buFont typeface="Arial"/>
              <a:buChar char="•"/>
            </a:pPr>
            <a:r>
              <a:rPr lang="en-US" sz="3700" spc="-74">
                <a:solidFill>
                  <a:srgbClr val="36211B"/>
                </a:solidFill>
                <a:latin typeface="Fraunces"/>
                <a:ea typeface="Fraunces"/>
                <a:cs typeface="Fraunces"/>
                <a:sym typeface="Fraunces"/>
              </a:rPr>
              <a:t>Lietot laika uzskaites ierīces (vizuālie taimeri, analogie pulksteņi).</a:t>
            </a:r>
          </a:p>
          <a:p>
            <a:pPr algn="just">
              <a:lnSpc>
                <a:spcPts val="2520"/>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Dot uzdevumus pakāpeniski, sniegt biežus pamudinājumus/ atgriezenisko saiti arī par cenšanos, ne tikai par rezultātu.</a:t>
            </a:r>
          </a:p>
          <a:p>
            <a:pPr algn="just">
              <a:lnSpc>
                <a:spcPts val="1998"/>
              </a:lnSpc>
            </a:pPr>
            <a:endParaRPr lang="en-US" sz="3700" spc="-74">
              <a:solidFill>
                <a:srgbClr val="36211B"/>
              </a:solidFill>
              <a:latin typeface="Fraunces"/>
              <a:ea typeface="Fraunces"/>
              <a:cs typeface="Fraunces"/>
              <a:sym typeface="Fraunces"/>
            </a:endParaRPr>
          </a:p>
          <a:p>
            <a:pPr marL="798834" lvl="1" indent="-399417" algn="just">
              <a:lnSpc>
                <a:spcPts val="4107"/>
              </a:lnSpc>
              <a:buFont typeface="Arial"/>
              <a:buChar char="•"/>
            </a:pPr>
            <a:r>
              <a:rPr lang="en-US" sz="3700" spc="-74">
                <a:solidFill>
                  <a:srgbClr val="36211B"/>
                </a:solidFill>
                <a:latin typeface="Fraunces"/>
                <a:ea typeface="Fraunces"/>
                <a:cs typeface="Fraunces"/>
                <a:sym typeface="Fraunces"/>
              </a:rPr>
              <a:t>Piedāvāt iespējas zināšanas demonstrēt arī citā veidā (mutiski, vizuāli vai ar darba lapu palīdzību).</a:t>
            </a:r>
          </a:p>
          <a:p>
            <a:pPr algn="just">
              <a:lnSpc>
                <a:spcPts val="5180"/>
              </a:lnSpc>
              <a:spcBef>
                <a:spcPct val="0"/>
              </a:spcBef>
            </a:pPr>
            <a:endParaRPr lang="en-US" sz="3700" spc="-74">
              <a:solidFill>
                <a:srgbClr val="36211B"/>
              </a:solidFill>
              <a:latin typeface="Fraunces"/>
              <a:ea typeface="Fraunces"/>
              <a:cs typeface="Fraunces"/>
              <a:sym typeface="Fraunces"/>
            </a:endParaRPr>
          </a:p>
          <a:p>
            <a:pPr algn="just">
              <a:lnSpc>
                <a:spcPts val="5180"/>
              </a:lnSpc>
              <a:spcBef>
                <a:spcPct val="0"/>
              </a:spcBef>
            </a:pPr>
            <a:endParaRPr lang="en-US" sz="3700" spc="-74">
              <a:solidFill>
                <a:srgbClr val="36211B"/>
              </a:solidFill>
              <a:latin typeface="Fraunces"/>
              <a:ea typeface="Fraunces"/>
              <a:cs typeface="Fraunces"/>
              <a:sym typeface="Fraunces"/>
            </a:endParaRPr>
          </a:p>
        </p:txBody>
      </p:sp>
      <p:sp>
        <p:nvSpPr>
          <p:cNvPr id="6" name="TextBox 5">
            <a:extLst>
              <a:ext uri="{FF2B5EF4-FFF2-40B4-BE49-F238E27FC236}">
                <a16:creationId xmlns:a16="http://schemas.microsoft.com/office/drawing/2014/main" id="{7673BB57-B256-3BE2-9764-2394112DF269}"/>
              </a:ext>
            </a:extLst>
          </p:cNvPr>
          <p:cNvSpPr txBox="1"/>
          <p:nvPr/>
        </p:nvSpPr>
        <p:spPr>
          <a:xfrm>
            <a:off x="16403394" y="9715500"/>
            <a:ext cx="1447800" cy="369332"/>
          </a:xfrm>
          <a:prstGeom prst="rect">
            <a:avLst/>
          </a:prstGeom>
          <a:noFill/>
        </p:spPr>
        <p:txBody>
          <a:bodyPr wrap="square" rtlCol="0">
            <a:spAutoFit/>
          </a:bodyPr>
          <a:lstStyle/>
          <a:p>
            <a:r>
              <a:rPr lang="lv-LV" dirty="0">
                <a:latin typeface="Fraunces" panose="020B0604020202020204" charset="-70"/>
                <a:hlinkClick r:id="rId4" action="ppaction://hlinksldjump"/>
              </a:rPr>
              <a:t>Atpakaļ</a:t>
            </a:r>
            <a:endParaRPr lang="lv-LV" dirty="0">
              <a:latin typeface="Fraunces" panose="020B0604020202020204" charset="-7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rgbClr val="E8E6E3"/>
        </a:solidFill>
        <a:effectLst/>
      </p:bgPr>
    </p:bg>
    <p:spTree>
      <p:nvGrpSpPr>
        <p:cNvPr id="1" name=""/>
        <p:cNvGrpSpPr/>
        <p:nvPr/>
      </p:nvGrpSpPr>
      <p:grpSpPr>
        <a:xfrm>
          <a:off x="0" y="0"/>
          <a:ext cx="0" cy="0"/>
          <a:chOff x="0" y="0"/>
          <a:chExt cx="0" cy="0"/>
        </a:xfrm>
      </p:grpSpPr>
      <p:sp>
        <p:nvSpPr>
          <p:cNvPr id="2" name="Freeform 2"/>
          <p:cNvSpPr/>
          <p:nvPr/>
        </p:nvSpPr>
        <p:spPr>
          <a:xfrm>
            <a:off x="0" y="0"/>
            <a:ext cx="18288000" cy="376223"/>
          </a:xfrm>
          <a:custGeom>
            <a:avLst/>
            <a:gdLst/>
            <a:ahLst/>
            <a:cxnLst/>
            <a:rect l="l" t="t" r="r" b="b"/>
            <a:pathLst>
              <a:path w="18288000" h="376223">
                <a:moveTo>
                  <a:pt x="0" y="0"/>
                </a:moveTo>
                <a:lnTo>
                  <a:pt x="18288000" y="0"/>
                </a:lnTo>
                <a:lnTo>
                  <a:pt x="18288000" y="376223"/>
                </a:lnTo>
                <a:lnTo>
                  <a:pt x="0" y="376223"/>
                </a:lnTo>
                <a:lnTo>
                  <a:pt x="0" y="0"/>
                </a:lnTo>
                <a:close/>
              </a:path>
            </a:pathLst>
          </a:custGeom>
          <a:blipFill>
            <a:blip r:embed="rId2"/>
            <a:stretch>
              <a:fillRect t="-1531929" b="-1102351"/>
            </a:stretch>
          </a:blipFill>
        </p:spPr>
        <p:txBody>
          <a:bodyPr/>
          <a:lstStyle/>
          <a:p>
            <a:endParaRPr lang="lv-LV"/>
          </a:p>
        </p:txBody>
      </p:sp>
      <p:sp>
        <p:nvSpPr>
          <p:cNvPr id="3" name="Freeform 3"/>
          <p:cNvSpPr/>
          <p:nvPr/>
        </p:nvSpPr>
        <p:spPr>
          <a:xfrm>
            <a:off x="16388646" y="436897"/>
            <a:ext cx="1741308" cy="896602"/>
          </a:xfrm>
          <a:custGeom>
            <a:avLst/>
            <a:gdLst/>
            <a:ahLst/>
            <a:cxnLst/>
            <a:rect l="l" t="t" r="r" b="b"/>
            <a:pathLst>
              <a:path w="1741308" h="896602">
                <a:moveTo>
                  <a:pt x="0" y="0"/>
                </a:moveTo>
                <a:lnTo>
                  <a:pt x="1741308" y="0"/>
                </a:lnTo>
                <a:lnTo>
                  <a:pt x="1741308" y="896602"/>
                </a:lnTo>
                <a:lnTo>
                  <a:pt x="0" y="896602"/>
                </a:lnTo>
                <a:lnTo>
                  <a:pt x="0" y="0"/>
                </a:lnTo>
                <a:close/>
              </a:path>
            </a:pathLst>
          </a:custGeom>
          <a:blipFill>
            <a:blip r:embed="rId3"/>
            <a:stretch>
              <a:fillRect b="-2901"/>
            </a:stretch>
          </a:blipFill>
        </p:spPr>
        <p:txBody>
          <a:bodyPr/>
          <a:lstStyle/>
          <a:p>
            <a:endParaRPr lang="lv-LV"/>
          </a:p>
        </p:txBody>
      </p:sp>
      <p:sp>
        <p:nvSpPr>
          <p:cNvPr id="4" name="TextBox 4"/>
          <p:cNvSpPr txBox="1"/>
          <p:nvPr/>
        </p:nvSpPr>
        <p:spPr>
          <a:xfrm>
            <a:off x="1823694" y="829309"/>
            <a:ext cx="14640612" cy="903606"/>
          </a:xfrm>
          <a:prstGeom prst="rect">
            <a:avLst/>
          </a:prstGeom>
        </p:spPr>
        <p:txBody>
          <a:bodyPr lIns="0" tIns="0" rIns="0" bIns="0" rtlCol="0" anchor="t">
            <a:spAutoFit/>
          </a:bodyPr>
          <a:lstStyle/>
          <a:p>
            <a:pPr algn="ctr">
              <a:lnSpc>
                <a:spcPts val="7419"/>
              </a:lnSpc>
            </a:pPr>
            <a:r>
              <a:rPr lang="en-US" sz="5299" spc="-105">
                <a:solidFill>
                  <a:srgbClr val="36211B"/>
                </a:solidFill>
                <a:latin typeface="Fraunces"/>
                <a:ea typeface="Fraunces"/>
                <a:cs typeface="Fraunces"/>
                <a:sym typeface="Fraunces"/>
              </a:rPr>
              <a:t>Atbalsts izglītojamajiem ar UDHS  IV</a:t>
            </a:r>
          </a:p>
        </p:txBody>
      </p:sp>
      <p:sp>
        <p:nvSpPr>
          <p:cNvPr id="5" name="TextBox 5"/>
          <p:cNvSpPr txBox="1"/>
          <p:nvPr/>
        </p:nvSpPr>
        <p:spPr>
          <a:xfrm>
            <a:off x="99615" y="1713864"/>
            <a:ext cx="17738437" cy="10482710"/>
          </a:xfrm>
          <a:prstGeom prst="rect">
            <a:avLst/>
          </a:prstGeom>
        </p:spPr>
        <p:txBody>
          <a:bodyPr lIns="0" tIns="0" rIns="0" bIns="0" rtlCol="0" anchor="t">
            <a:spAutoFit/>
          </a:bodyPr>
          <a:lstStyle/>
          <a:p>
            <a:pPr algn="just">
              <a:lnSpc>
                <a:spcPts val="5320"/>
              </a:lnSpc>
            </a:pPr>
            <a:r>
              <a:rPr lang="en-US" sz="3800" spc="-76">
                <a:solidFill>
                  <a:srgbClr val="A5195A"/>
                </a:solidFill>
                <a:latin typeface="Fraunces"/>
                <a:ea typeface="Fraunces"/>
                <a:cs typeface="Fraunces"/>
                <a:sym typeface="Fraunces"/>
              </a:rPr>
              <a:t>Nevēlamas uzvedības mazināšanai</a:t>
            </a:r>
          </a:p>
          <a:p>
            <a:pPr algn="just">
              <a:lnSpc>
                <a:spcPts val="2520"/>
              </a:lnSpc>
            </a:pPr>
            <a:endParaRPr lang="en-US" sz="3800" spc="-76">
              <a:solidFill>
                <a:srgbClr val="A5195A"/>
              </a:solidFill>
              <a:latin typeface="Fraunces"/>
              <a:ea typeface="Fraunces"/>
              <a:cs typeface="Fraunces"/>
              <a:sym typeface="Fraunces"/>
            </a:endParaRPr>
          </a:p>
          <a:p>
            <a:pPr marL="734064" lvl="1" indent="-367032" algn="just">
              <a:lnSpc>
                <a:spcPts val="3774"/>
              </a:lnSpc>
              <a:buFont typeface="Arial"/>
              <a:buChar char="•"/>
            </a:pPr>
            <a:r>
              <a:rPr lang="en-US" sz="3400" spc="-68">
                <a:solidFill>
                  <a:srgbClr val="000000"/>
                </a:solidFill>
                <a:latin typeface="Fraunces"/>
                <a:ea typeface="Fraunces"/>
                <a:cs typeface="Fraunces"/>
                <a:sym typeface="Fraunces"/>
              </a:rPr>
              <a:t>Pārrunāt un modelēt dažādu vēlamo uzvedību, veicinot pozitīvu grupas mijiedarbību starp vienaudžiem.</a:t>
            </a:r>
          </a:p>
          <a:p>
            <a:pPr algn="just">
              <a:lnSpc>
                <a:spcPts val="2109"/>
              </a:lnSpc>
            </a:pPr>
            <a:endParaRPr lang="en-US" sz="3400" spc="-68">
              <a:solidFill>
                <a:srgbClr val="000000"/>
              </a:solidFill>
              <a:latin typeface="Fraunces"/>
              <a:ea typeface="Fraunces"/>
              <a:cs typeface="Fraunces"/>
              <a:sym typeface="Fraunces"/>
            </a:endParaRPr>
          </a:p>
          <a:p>
            <a:pPr marL="734064" lvl="1" indent="-367032" algn="just">
              <a:lnSpc>
                <a:spcPts val="3774"/>
              </a:lnSpc>
              <a:buFont typeface="Arial"/>
              <a:buChar char="•"/>
            </a:pPr>
            <a:r>
              <a:rPr lang="en-US" sz="3400" spc="-68">
                <a:solidFill>
                  <a:srgbClr val="36211B"/>
                </a:solidFill>
                <a:latin typeface="Fraunces"/>
                <a:ea typeface="Fraunces"/>
                <a:cs typeface="Fraunces"/>
                <a:sym typeface="Fraunces"/>
              </a:rPr>
              <a:t>Regulāri sniegt pozitīvu atgriezenisku saiti par pozitīvu uzvedību.</a:t>
            </a:r>
          </a:p>
          <a:p>
            <a:pPr algn="just">
              <a:lnSpc>
                <a:spcPts val="2109"/>
              </a:lnSpc>
            </a:pPr>
            <a:endParaRPr lang="en-US" sz="3400" spc="-68">
              <a:solidFill>
                <a:srgbClr val="36211B"/>
              </a:solidFill>
              <a:latin typeface="Fraunces"/>
              <a:ea typeface="Fraunces"/>
              <a:cs typeface="Fraunces"/>
              <a:sym typeface="Fraunces"/>
            </a:endParaRPr>
          </a:p>
          <a:p>
            <a:pPr marL="734064" lvl="1" indent="-367032" algn="just">
              <a:lnSpc>
                <a:spcPts val="3774"/>
              </a:lnSpc>
              <a:buFont typeface="Arial"/>
              <a:buChar char="•"/>
            </a:pPr>
            <a:r>
              <a:rPr lang="en-US" sz="3400" spc="-68">
                <a:solidFill>
                  <a:srgbClr val="36211B"/>
                </a:solidFill>
                <a:latin typeface="Fraunces"/>
                <a:ea typeface="Fraunces"/>
                <a:cs typeface="Fraunces"/>
                <a:sym typeface="Fraunces"/>
              </a:rPr>
              <a:t>Ignorēt (kad iespējams) nevēlamo uzvedību. </a:t>
            </a:r>
          </a:p>
          <a:p>
            <a:pPr algn="just">
              <a:lnSpc>
                <a:spcPts val="2109"/>
              </a:lnSpc>
            </a:pPr>
            <a:endParaRPr lang="en-US" sz="3400" spc="-68">
              <a:solidFill>
                <a:srgbClr val="36211B"/>
              </a:solidFill>
              <a:latin typeface="Fraunces"/>
              <a:ea typeface="Fraunces"/>
              <a:cs typeface="Fraunces"/>
              <a:sym typeface="Fraunces"/>
            </a:endParaRPr>
          </a:p>
          <a:p>
            <a:pPr marL="734064" lvl="1" indent="-367032" algn="just">
              <a:lnSpc>
                <a:spcPts val="3774"/>
              </a:lnSpc>
              <a:buFont typeface="Arial"/>
              <a:buChar char="•"/>
            </a:pPr>
            <a:r>
              <a:rPr lang="en-US" sz="3400" spc="-68">
                <a:solidFill>
                  <a:srgbClr val="000000"/>
                </a:solidFill>
                <a:latin typeface="Fraunces"/>
                <a:ea typeface="Fraunces"/>
                <a:cs typeface="Fraunces"/>
                <a:sym typeface="Fraunces"/>
              </a:rPr>
              <a:t>Noteikt skaidrus uzvedības noteikumus; izskaidrot sekas noteikumu neievērošanas gadījumā.</a:t>
            </a:r>
          </a:p>
          <a:p>
            <a:pPr algn="just">
              <a:lnSpc>
                <a:spcPts val="2660"/>
              </a:lnSpc>
            </a:pPr>
            <a:endParaRPr lang="en-US" sz="3400" spc="-68">
              <a:solidFill>
                <a:srgbClr val="000000"/>
              </a:solidFill>
              <a:latin typeface="Fraunces"/>
              <a:ea typeface="Fraunces"/>
              <a:cs typeface="Fraunces"/>
              <a:sym typeface="Fraunces"/>
            </a:endParaRPr>
          </a:p>
          <a:p>
            <a:pPr algn="just">
              <a:lnSpc>
                <a:spcPts val="222"/>
              </a:lnSpc>
            </a:pPr>
            <a:endParaRPr lang="en-US" sz="3400" spc="-68">
              <a:solidFill>
                <a:srgbClr val="000000"/>
              </a:solidFill>
              <a:latin typeface="Fraunces"/>
              <a:ea typeface="Fraunces"/>
              <a:cs typeface="Fraunces"/>
              <a:sym typeface="Fraunces"/>
            </a:endParaRPr>
          </a:p>
          <a:p>
            <a:pPr marL="734064" lvl="1" indent="-367032" algn="just">
              <a:lnSpc>
                <a:spcPts val="4760"/>
              </a:lnSpc>
              <a:buFont typeface="Arial"/>
              <a:buChar char="•"/>
            </a:pPr>
            <a:r>
              <a:rPr lang="en-US" sz="3400" spc="-68">
                <a:solidFill>
                  <a:srgbClr val="36211B"/>
                </a:solidFill>
                <a:latin typeface="Fraunces"/>
                <a:ea typeface="Fraunces"/>
                <a:cs typeface="Fraunces"/>
                <a:sym typeface="Fraunces"/>
              </a:rPr>
              <a:t>Aizrādījumiem jābūt pēc iespējas individuāliem, nevis publiski izteiktiem.</a:t>
            </a:r>
          </a:p>
          <a:p>
            <a:pPr algn="just">
              <a:lnSpc>
                <a:spcPts val="2100"/>
              </a:lnSpc>
            </a:pPr>
            <a:endParaRPr lang="en-US" sz="3400" spc="-68">
              <a:solidFill>
                <a:srgbClr val="36211B"/>
              </a:solidFill>
              <a:latin typeface="Fraunces"/>
              <a:ea typeface="Fraunces"/>
              <a:cs typeface="Fraunces"/>
              <a:sym typeface="Fraunces"/>
            </a:endParaRPr>
          </a:p>
          <a:p>
            <a:pPr marL="734064" lvl="1" indent="-367032" algn="just">
              <a:lnSpc>
                <a:spcPts val="3774"/>
              </a:lnSpc>
              <a:buFont typeface="Arial"/>
              <a:buChar char="•"/>
            </a:pPr>
            <a:r>
              <a:rPr lang="en-US" sz="3400" spc="-68">
                <a:solidFill>
                  <a:srgbClr val="36211B"/>
                </a:solidFill>
                <a:latin typeface="Fraunces"/>
                <a:ea typeface="Fraunces"/>
                <a:cs typeface="Fraunces"/>
                <a:sym typeface="Fraunces"/>
              </a:rPr>
              <a:t>Opozicionāras uzvedības mazināšanai, kad vien tas iespējams, piedāvāt izvēles iespējas, piemēram, tu gribētu sākt ar šo uzdevumu vai šo?</a:t>
            </a:r>
          </a:p>
          <a:p>
            <a:pPr algn="just">
              <a:lnSpc>
                <a:spcPts val="1960"/>
              </a:lnSpc>
            </a:pPr>
            <a:endParaRPr lang="en-US" sz="3400" spc="-68">
              <a:solidFill>
                <a:srgbClr val="36211B"/>
              </a:solidFill>
              <a:latin typeface="Fraunces"/>
              <a:ea typeface="Fraunces"/>
              <a:cs typeface="Fraunces"/>
              <a:sym typeface="Fraunces"/>
            </a:endParaRPr>
          </a:p>
          <a:p>
            <a:pPr marL="712475" lvl="1" indent="-356237" algn="just">
              <a:lnSpc>
                <a:spcPts val="3663"/>
              </a:lnSpc>
              <a:buFont typeface="Arial"/>
              <a:buChar char="•"/>
            </a:pPr>
            <a:r>
              <a:rPr lang="en-US" sz="3300" spc="-66">
                <a:solidFill>
                  <a:srgbClr val="36211B"/>
                </a:solidFill>
                <a:latin typeface="Fraunces"/>
                <a:ea typeface="Fraunces"/>
                <a:cs typeface="Fraunces"/>
                <a:sym typeface="Fraunces"/>
              </a:rPr>
              <a:t>Izmantot uzvedības ABC shēmu izaicinošas uzvedības izraisītāju noteikšanai.</a:t>
            </a:r>
          </a:p>
          <a:p>
            <a:pPr algn="just">
              <a:lnSpc>
                <a:spcPts val="1998"/>
              </a:lnSpc>
            </a:pPr>
            <a:endParaRPr lang="en-US" sz="3300" spc="-66">
              <a:solidFill>
                <a:srgbClr val="36211B"/>
              </a:solidFill>
              <a:latin typeface="Fraunces"/>
              <a:ea typeface="Fraunces"/>
              <a:cs typeface="Fraunces"/>
              <a:sym typeface="Fraunces"/>
            </a:endParaRPr>
          </a:p>
          <a:p>
            <a:pPr marL="712475" lvl="1" indent="-356237" algn="just">
              <a:lnSpc>
                <a:spcPts val="3663"/>
              </a:lnSpc>
              <a:buFont typeface="Arial"/>
              <a:buChar char="•"/>
            </a:pPr>
            <a:r>
              <a:rPr lang="en-US" sz="3300" spc="-66">
                <a:solidFill>
                  <a:srgbClr val="36211B"/>
                </a:solidFill>
                <a:latin typeface="Fraunces"/>
                <a:ea typeface="Fraunces"/>
                <a:cs typeface="Fraunces"/>
                <a:sym typeface="Fraunces"/>
              </a:rPr>
              <a:t>Nodrošināt psihologa, speciālā pedagoga atbalstu.</a:t>
            </a:r>
          </a:p>
          <a:p>
            <a:pPr algn="just">
              <a:lnSpc>
                <a:spcPts val="2520"/>
              </a:lnSpc>
            </a:pPr>
            <a:endParaRPr lang="en-US" sz="3300" spc="-66">
              <a:solidFill>
                <a:srgbClr val="36211B"/>
              </a:solidFill>
              <a:latin typeface="Fraunces"/>
              <a:ea typeface="Fraunces"/>
              <a:cs typeface="Fraunces"/>
              <a:sym typeface="Fraunces"/>
            </a:endParaRPr>
          </a:p>
          <a:p>
            <a:pPr algn="just">
              <a:lnSpc>
                <a:spcPts val="4620"/>
              </a:lnSpc>
            </a:pPr>
            <a:endParaRPr lang="en-US" sz="3300" spc="-66">
              <a:solidFill>
                <a:srgbClr val="36211B"/>
              </a:solidFill>
              <a:latin typeface="Fraunces"/>
              <a:ea typeface="Fraunces"/>
              <a:cs typeface="Fraunces"/>
              <a:sym typeface="Fraunces"/>
            </a:endParaRPr>
          </a:p>
          <a:p>
            <a:pPr algn="just">
              <a:lnSpc>
                <a:spcPts val="5180"/>
              </a:lnSpc>
            </a:pPr>
            <a:endParaRPr lang="en-US" sz="3300" spc="-66">
              <a:solidFill>
                <a:srgbClr val="36211B"/>
              </a:solidFill>
              <a:latin typeface="Fraunces"/>
              <a:ea typeface="Fraunces"/>
              <a:cs typeface="Fraunces"/>
              <a:sym typeface="Fraunces"/>
            </a:endParaRPr>
          </a:p>
          <a:p>
            <a:pPr algn="just">
              <a:lnSpc>
                <a:spcPts val="5180"/>
              </a:lnSpc>
            </a:pPr>
            <a:endParaRPr lang="en-US" sz="3300" spc="-66">
              <a:solidFill>
                <a:srgbClr val="36211B"/>
              </a:solidFill>
              <a:latin typeface="Fraunces"/>
              <a:ea typeface="Fraunces"/>
              <a:cs typeface="Fraunces"/>
              <a:sym typeface="Fraunces"/>
            </a:endParaRPr>
          </a:p>
        </p:txBody>
      </p:sp>
      <p:sp>
        <p:nvSpPr>
          <p:cNvPr id="6" name="TextBox 5">
            <a:extLst>
              <a:ext uri="{FF2B5EF4-FFF2-40B4-BE49-F238E27FC236}">
                <a16:creationId xmlns:a16="http://schemas.microsoft.com/office/drawing/2014/main" id="{05AB7992-24E5-9E46-CF7E-E2DE73DA2EB8}"/>
              </a:ext>
            </a:extLst>
          </p:cNvPr>
          <p:cNvSpPr txBox="1"/>
          <p:nvPr/>
        </p:nvSpPr>
        <p:spPr>
          <a:xfrm>
            <a:off x="16403394" y="9715500"/>
            <a:ext cx="1447800" cy="369332"/>
          </a:xfrm>
          <a:prstGeom prst="rect">
            <a:avLst/>
          </a:prstGeom>
          <a:noFill/>
        </p:spPr>
        <p:txBody>
          <a:bodyPr wrap="square" rtlCol="0">
            <a:spAutoFit/>
          </a:bodyPr>
          <a:lstStyle/>
          <a:p>
            <a:r>
              <a:rPr lang="lv-LV" dirty="0">
                <a:latin typeface="Fraunces" panose="020B0604020202020204" charset="-70"/>
                <a:hlinkClick r:id="rId4" action="ppaction://hlinksldjump"/>
              </a:rPr>
              <a:t>Atpakaļ</a:t>
            </a:r>
            <a:endParaRPr lang="lv-LV" dirty="0">
              <a:latin typeface="Fraunces" panose="020B0604020202020204" charset="-7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rgbClr val="E8E6E3"/>
        </a:solidFill>
        <a:effectLst/>
      </p:bgPr>
    </p:bg>
    <p:spTree>
      <p:nvGrpSpPr>
        <p:cNvPr id="1" name=""/>
        <p:cNvGrpSpPr/>
        <p:nvPr/>
      </p:nvGrpSpPr>
      <p:grpSpPr>
        <a:xfrm>
          <a:off x="0" y="0"/>
          <a:ext cx="0" cy="0"/>
          <a:chOff x="0" y="0"/>
          <a:chExt cx="0" cy="0"/>
        </a:xfrm>
      </p:grpSpPr>
      <p:sp>
        <p:nvSpPr>
          <p:cNvPr id="2" name="Freeform 2"/>
          <p:cNvSpPr/>
          <p:nvPr/>
        </p:nvSpPr>
        <p:spPr>
          <a:xfrm>
            <a:off x="0" y="0"/>
            <a:ext cx="18288000" cy="376223"/>
          </a:xfrm>
          <a:custGeom>
            <a:avLst/>
            <a:gdLst/>
            <a:ahLst/>
            <a:cxnLst/>
            <a:rect l="l" t="t" r="r" b="b"/>
            <a:pathLst>
              <a:path w="18288000" h="376223">
                <a:moveTo>
                  <a:pt x="0" y="0"/>
                </a:moveTo>
                <a:lnTo>
                  <a:pt x="18288000" y="0"/>
                </a:lnTo>
                <a:lnTo>
                  <a:pt x="18288000" y="376223"/>
                </a:lnTo>
                <a:lnTo>
                  <a:pt x="0" y="376223"/>
                </a:lnTo>
                <a:lnTo>
                  <a:pt x="0" y="0"/>
                </a:lnTo>
                <a:close/>
              </a:path>
            </a:pathLst>
          </a:custGeom>
          <a:blipFill>
            <a:blip r:embed="rId2"/>
            <a:stretch>
              <a:fillRect t="-1531929" b="-1102351"/>
            </a:stretch>
          </a:blipFill>
        </p:spPr>
        <p:txBody>
          <a:bodyPr/>
          <a:lstStyle/>
          <a:p>
            <a:endParaRPr lang="lv-LV"/>
          </a:p>
        </p:txBody>
      </p:sp>
      <p:sp>
        <p:nvSpPr>
          <p:cNvPr id="3" name="Freeform 3"/>
          <p:cNvSpPr/>
          <p:nvPr/>
        </p:nvSpPr>
        <p:spPr>
          <a:xfrm>
            <a:off x="16388646" y="436897"/>
            <a:ext cx="1741308" cy="896602"/>
          </a:xfrm>
          <a:custGeom>
            <a:avLst/>
            <a:gdLst/>
            <a:ahLst/>
            <a:cxnLst/>
            <a:rect l="l" t="t" r="r" b="b"/>
            <a:pathLst>
              <a:path w="1741308" h="896602">
                <a:moveTo>
                  <a:pt x="0" y="0"/>
                </a:moveTo>
                <a:lnTo>
                  <a:pt x="1741308" y="0"/>
                </a:lnTo>
                <a:lnTo>
                  <a:pt x="1741308" y="896602"/>
                </a:lnTo>
                <a:lnTo>
                  <a:pt x="0" y="896602"/>
                </a:lnTo>
                <a:lnTo>
                  <a:pt x="0" y="0"/>
                </a:lnTo>
                <a:close/>
              </a:path>
            </a:pathLst>
          </a:custGeom>
          <a:blipFill>
            <a:blip r:embed="rId3"/>
            <a:stretch>
              <a:fillRect b="-2901"/>
            </a:stretch>
          </a:blipFill>
        </p:spPr>
        <p:txBody>
          <a:bodyPr/>
          <a:lstStyle/>
          <a:p>
            <a:endParaRPr lang="lv-LV"/>
          </a:p>
        </p:txBody>
      </p:sp>
      <p:sp>
        <p:nvSpPr>
          <p:cNvPr id="4" name="Freeform 4"/>
          <p:cNvSpPr/>
          <p:nvPr/>
        </p:nvSpPr>
        <p:spPr>
          <a:xfrm>
            <a:off x="1908574" y="2095496"/>
            <a:ext cx="14276587" cy="7993112"/>
          </a:xfrm>
          <a:custGeom>
            <a:avLst/>
            <a:gdLst/>
            <a:ahLst/>
            <a:cxnLst/>
            <a:rect l="l" t="t" r="r" b="b"/>
            <a:pathLst>
              <a:path w="14276587" h="7993112">
                <a:moveTo>
                  <a:pt x="0" y="0"/>
                </a:moveTo>
                <a:lnTo>
                  <a:pt x="14276587" y="0"/>
                </a:lnTo>
                <a:lnTo>
                  <a:pt x="14276587" y="7993113"/>
                </a:lnTo>
                <a:lnTo>
                  <a:pt x="0" y="7993113"/>
                </a:lnTo>
                <a:lnTo>
                  <a:pt x="0" y="0"/>
                </a:lnTo>
                <a:close/>
              </a:path>
            </a:pathLst>
          </a:custGeom>
          <a:blipFill>
            <a:blip r:embed="rId4"/>
            <a:stretch>
              <a:fillRect/>
            </a:stretch>
          </a:blipFill>
        </p:spPr>
        <p:txBody>
          <a:bodyPr/>
          <a:lstStyle/>
          <a:p>
            <a:endParaRPr lang="lv-LV"/>
          </a:p>
        </p:txBody>
      </p:sp>
      <p:sp>
        <p:nvSpPr>
          <p:cNvPr id="5" name="TextBox 5"/>
          <p:cNvSpPr txBox="1"/>
          <p:nvPr/>
        </p:nvSpPr>
        <p:spPr>
          <a:xfrm>
            <a:off x="567397" y="904875"/>
            <a:ext cx="17386194" cy="1072462"/>
          </a:xfrm>
          <a:prstGeom prst="rect">
            <a:avLst/>
          </a:prstGeom>
        </p:spPr>
        <p:txBody>
          <a:bodyPr lIns="0" tIns="0" rIns="0" bIns="0" rtlCol="0" anchor="t">
            <a:spAutoFit/>
          </a:bodyPr>
          <a:lstStyle/>
          <a:p>
            <a:pPr algn="ctr">
              <a:lnSpc>
                <a:spcPts val="8811"/>
              </a:lnSpc>
            </a:pPr>
            <a:r>
              <a:rPr lang="en-US" sz="6293" spc="-125">
                <a:solidFill>
                  <a:srgbClr val="36211B"/>
                </a:solidFill>
                <a:latin typeface="Fraunces"/>
                <a:ea typeface="Fraunces"/>
                <a:cs typeface="Fraunces"/>
                <a:sym typeface="Fraunces"/>
              </a:rPr>
              <a:t>Mēs kopā varam!</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rgbClr val="E8E6E3"/>
        </a:solidFill>
        <a:effectLst/>
      </p:bgPr>
    </p:bg>
    <p:spTree>
      <p:nvGrpSpPr>
        <p:cNvPr id="1" name=""/>
        <p:cNvGrpSpPr/>
        <p:nvPr/>
      </p:nvGrpSpPr>
      <p:grpSpPr>
        <a:xfrm>
          <a:off x="0" y="0"/>
          <a:ext cx="0" cy="0"/>
          <a:chOff x="0" y="0"/>
          <a:chExt cx="0" cy="0"/>
        </a:xfrm>
      </p:grpSpPr>
      <p:sp>
        <p:nvSpPr>
          <p:cNvPr id="2" name="Freeform 2"/>
          <p:cNvSpPr/>
          <p:nvPr/>
        </p:nvSpPr>
        <p:spPr>
          <a:xfrm>
            <a:off x="0" y="0"/>
            <a:ext cx="18288000" cy="376223"/>
          </a:xfrm>
          <a:custGeom>
            <a:avLst/>
            <a:gdLst/>
            <a:ahLst/>
            <a:cxnLst/>
            <a:rect l="l" t="t" r="r" b="b"/>
            <a:pathLst>
              <a:path w="18288000" h="376223">
                <a:moveTo>
                  <a:pt x="0" y="0"/>
                </a:moveTo>
                <a:lnTo>
                  <a:pt x="18288000" y="0"/>
                </a:lnTo>
                <a:lnTo>
                  <a:pt x="18288000" y="376223"/>
                </a:lnTo>
                <a:lnTo>
                  <a:pt x="0" y="376223"/>
                </a:lnTo>
                <a:lnTo>
                  <a:pt x="0" y="0"/>
                </a:lnTo>
                <a:close/>
              </a:path>
            </a:pathLst>
          </a:custGeom>
          <a:blipFill>
            <a:blip r:embed="rId2"/>
            <a:stretch>
              <a:fillRect t="-1531929" b="-1102351"/>
            </a:stretch>
          </a:blipFill>
        </p:spPr>
        <p:txBody>
          <a:bodyPr/>
          <a:lstStyle/>
          <a:p>
            <a:endParaRPr lang="lv-LV"/>
          </a:p>
        </p:txBody>
      </p:sp>
      <p:sp>
        <p:nvSpPr>
          <p:cNvPr id="3" name="Freeform 3"/>
          <p:cNvSpPr/>
          <p:nvPr/>
        </p:nvSpPr>
        <p:spPr>
          <a:xfrm>
            <a:off x="16388646" y="436897"/>
            <a:ext cx="1741308" cy="896602"/>
          </a:xfrm>
          <a:custGeom>
            <a:avLst/>
            <a:gdLst/>
            <a:ahLst/>
            <a:cxnLst/>
            <a:rect l="l" t="t" r="r" b="b"/>
            <a:pathLst>
              <a:path w="1741308" h="896602">
                <a:moveTo>
                  <a:pt x="0" y="0"/>
                </a:moveTo>
                <a:lnTo>
                  <a:pt x="1741308" y="0"/>
                </a:lnTo>
                <a:lnTo>
                  <a:pt x="1741308" y="896602"/>
                </a:lnTo>
                <a:lnTo>
                  <a:pt x="0" y="896602"/>
                </a:lnTo>
                <a:lnTo>
                  <a:pt x="0" y="0"/>
                </a:lnTo>
                <a:close/>
              </a:path>
            </a:pathLst>
          </a:custGeom>
          <a:blipFill>
            <a:blip r:embed="rId3"/>
            <a:stretch>
              <a:fillRect b="-2901"/>
            </a:stretch>
          </a:blipFill>
        </p:spPr>
        <p:txBody>
          <a:bodyPr/>
          <a:lstStyle/>
          <a:p>
            <a:endParaRPr lang="lv-LV"/>
          </a:p>
        </p:txBody>
      </p:sp>
      <p:sp>
        <p:nvSpPr>
          <p:cNvPr id="4" name="TextBox 4"/>
          <p:cNvSpPr txBox="1"/>
          <p:nvPr/>
        </p:nvSpPr>
        <p:spPr>
          <a:xfrm>
            <a:off x="1823694" y="780423"/>
            <a:ext cx="14640612" cy="903606"/>
          </a:xfrm>
          <a:prstGeom prst="rect">
            <a:avLst/>
          </a:prstGeom>
        </p:spPr>
        <p:txBody>
          <a:bodyPr lIns="0" tIns="0" rIns="0" bIns="0" rtlCol="0" anchor="t">
            <a:spAutoFit/>
          </a:bodyPr>
          <a:lstStyle/>
          <a:p>
            <a:pPr algn="ctr">
              <a:lnSpc>
                <a:spcPts val="7419"/>
              </a:lnSpc>
            </a:pPr>
            <a:r>
              <a:rPr lang="en-US" sz="5299" spc="-105">
                <a:solidFill>
                  <a:srgbClr val="36211B"/>
                </a:solidFill>
                <a:latin typeface="Fraunces"/>
                <a:ea typeface="Fraunces"/>
                <a:cs typeface="Fraunces"/>
                <a:sym typeface="Fraunces"/>
              </a:rPr>
              <a:t>Izmantotās literatūras un avotu saraksts</a:t>
            </a:r>
          </a:p>
        </p:txBody>
      </p:sp>
      <p:sp>
        <p:nvSpPr>
          <p:cNvPr id="5" name="TextBox 5"/>
          <p:cNvSpPr txBox="1"/>
          <p:nvPr/>
        </p:nvSpPr>
        <p:spPr>
          <a:xfrm>
            <a:off x="553456" y="1500153"/>
            <a:ext cx="17181088" cy="12621259"/>
          </a:xfrm>
          <a:prstGeom prst="rect">
            <a:avLst/>
          </a:prstGeom>
        </p:spPr>
        <p:txBody>
          <a:bodyPr lIns="0" tIns="0" rIns="0" bIns="0" rtlCol="0" anchor="t">
            <a:spAutoFit/>
          </a:bodyPr>
          <a:lstStyle/>
          <a:p>
            <a:pPr algn="just">
              <a:lnSpc>
                <a:spcPts val="2240"/>
              </a:lnSpc>
            </a:pPr>
            <a:endParaRPr/>
          </a:p>
          <a:p>
            <a:pPr algn="just">
              <a:lnSpc>
                <a:spcPts val="3552"/>
              </a:lnSpc>
            </a:pPr>
            <a:endParaRPr/>
          </a:p>
          <a:p>
            <a:pPr algn="just">
              <a:lnSpc>
                <a:spcPts val="2144"/>
              </a:lnSpc>
            </a:pPr>
            <a:endParaRPr/>
          </a:p>
          <a:p>
            <a:pPr algn="just">
              <a:lnSpc>
                <a:spcPts val="3552"/>
              </a:lnSpc>
            </a:pPr>
            <a:r>
              <a:rPr lang="en-US" sz="3200" spc="-64">
                <a:solidFill>
                  <a:srgbClr val="000000"/>
                </a:solidFill>
                <a:latin typeface="Fraunces"/>
                <a:ea typeface="Fraunces"/>
                <a:cs typeface="Fraunces"/>
                <a:sym typeface="Fraunces"/>
              </a:rPr>
              <a:t>Hejlskovs-Elvēns B.  (2017). </a:t>
            </a:r>
            <a:r>
              <a:rPr lang="en-US" sz="3200" i="1" spc="-64">
                <a:solidFill>
                  <a:srgbClr val="000000"/>
                </a:solidFill>
                <a:latin typeface="Fraunces Italics"/>
                <a:ea typeface="Fraunces Italics"/>
                <a:cs typeface="Fraunces Italics"/>
                <a:sym typeface="Fraunces Italics"/>
              </a:rPr>
              <a:t>Bez kliedzieniem, kodieniem, sitieniem!  J</a:t>
            </a:r>
            <a:r>
              <a:rPr lang="en-US" sz="3200" spc="-64">
                <a:solidFill>
                  <a:srgbClr val="000000"/>
                </a:solidFill>
                <a:latin typeface="Fraunces"/>
                <a:ea typeface="Fraunces"/>
                <a:cs typeface="Fraunces"/>
                <a:sym typeface="Fraunces"/>
              </a:rPr>
              <a:t>elgava: SIA "Jelgavas tipogrāfija". 214 lpp.</a:t>
            </a:r>
          </a:p>
          <a:p>
            <a:pPr algn="just">
              <a:lnSpc>
                <a:spcPts val="1776"/>
              </a:lnSpc>
            </a:pPr>
            <a:endParaRPr lang="en-US" sz="3200" spc="-64">
              <a:solidFill>
                <a:srgbClr val="000000"/>
              </a:solidFill>
              <a:latin typeface="Fraunces"/>
              <a:ea typeface="Fraunces"/>
              <a:cs typeface="Fraunces"/>
              <a:sym typeface="Fraunces"/>
            </a:endParaRPr>
          </a:p>
          <a:p>
            <a:pPr algn="just">
              <a:lnSpc>
                <a:spcPts val="3552"/>
              </a:lnSpc>
            </a:pPr>
            <a:r>
              <a:rPr lang="en-US" sz="3200" spc="-64">
                <a:solidFill>
                  <a:srgbClr val="000000"/>
                </a:solidFill>
                <a:latin typeface="Fraunces"/>
                <a:ea typeface="Fraunces"/>
                <a:cs typeface="Fraunces"/>
                <a:sym typeface="Fraunces"/>
              </a:rPr>
              <a:t>Hejlskovs-Elvēns B., Šēlunda A. (2020). </a:t>
            </a:r>
            <a:r>
              <a:rPr lang="en-US" sz="3200" i="1" spc="-64">
                <a:solidFill>
                  <a:srgbClr val="000000"/>
                </a:solidFill>
                <a:latin typeface="Fraunces Italics"/>
                <a:ea typeface="Fraunces Italics"/>
                <a:cs typeface="Fraunces Italics"/>
                <a:sym typeface="Fraunces Italics"/>
              </a:rPr>
              <a:t>Rīkojies! Izvērtē! Maini!</a:t>
            </a:r>
            <a:r>
              <a:rPr lang="en-US" sz="3200" spc="-64">
                <a:solidFill>
                  <a:srgbClr val="000000"/>
                </a:solidFill>
                <a:latin typeface="Fraunces"/>
                <a:ea typeface="Fraunces"/>
                <a:cs typeface="Fraunces"/>
                <a:sym typeface="Fraunces"/>
              </a:rPr>
              <a:t> Jelgava: SIA "Jelgavas tipogrāfija". 245 lpp.</a:t>
            </a:r>
          </a:p>
          <a:p>
            <a:pPr algn="just">
              <a:lnSpc>
                <a:spcPts val="2144"/>
              </a:lnSpc>
            </a:pPr>
            <a:endParaRPr lang="en-US" sz="3200" spc="-64">
              <a:solidFill>
                <a:srgbClr val="000000"/>
              </a:solidFill>
              <a:latin typeface="Fraunces"/>
              <a:ea typeface="Fraunces"/>
              <a:cs typeface="Fraunces"/>
              <a:sym typeface="Fraunces"/>
            </a:endParaRPr>
          </a:p>
          <a:p>
            <a:pPr algn="just">
              <a:lnSpc>
                <a:spcPts val="3552"/>
              </a:lnSpc>
            </a:pPr>
            <a:r>
              <a:rPr lang="en-US" sz="3200" spc="-64">
                <a:solidFill>
                  <a:srgbClr val="000000"/>
                </a:solidFill>
                <a:latin typeface="Fraunces"/>
                <a:ea typeface="Fraunces"/>
                <a:cs typeface="Fraunces"/>
                <a:sym typeface="Fraunces"/>
              </a:rPr>
              <a:t>Oksanena J., Sollasvāra R. (2019). </a:t>
            </a:r>
            <a:r>
              <a:rPr lang="en-US" sz="3200" i="1" spc="-64">
                <a:solidFill>
                  <a:srgbClr val="000000"/>
                </a:solidFill>
                <a:latin typeface="Fraunces Italics"/>
                <a:ea typeface="Fraunces Italics"/>
                <a:cs typeface="Fraunces Italics"/>
                <a:sym typeface="Fraunces Italics"/>
              </a:rPr>
              <a:t>Ardievas šķēršļiem! </a:t>
            </a:r>
            <a:r>
              <a:rPr lang="en-US" sz="3200" spc="-64">
                <a:solidFill>
                  <a:srgbClr val="000000"/>
                </a:solidFill>
                <a:latin typeface="Fraunces"/>
                <a:ea typeface="Fraunces"/>
                <a:cs typeface="Fraunces"/>
                <a:sym typeface="Fraunces"/>
              </a:rPr>
              <a:t>Projekts "Netraucēta bērnība bērniem un jauniešiem ar neiropsihiatriskā spektra traucējumiem", Somijas Autisma fonds. 333 lpp.</a:t>
            </a:r>
          </a:p>
          <a:p>
            <a:pPr algn="just">
              <a:lnSpc>
                <a:spcPts val="2144"/>
              </a:lnSpc>
            </a:pPr>
            <a:endParaRPr lang="en-US" sz="3200" spc="-64">
              <a:solidFill>
                <a:srgbClr val="000000"/>
              </a:solidFill>
              <a:latin typeface="Fraunces"/>
              <a:ea typeface="Fraunces"/>
              <a:cs typeface="Fraunces"/>
              <a:sym typeface="Fraunces"/>
            </a:endParaRPr>
          </a:p>
          <a:p>
            <a:pPr algn="just">
              <a:lnSpc>
                <a:spcPts val="3552"/>
              </a:lnSpc>
            </a:pPr>
            <a:r>
              <a:rPr lang="en-US" sz="3200" spc="-64">
                <a:solidFill>
                  <a:srgbClr val="000000"/>
                </a:solidFill>
                <a:latin typeface="Fraunces"/>
                <a:ea typeface="Fraunces"/>
                <a:cs typeface="Fraunces"/>
                <a:sym typeface="Fraunces"/>
              </a:rPr>
              <a:t>Vaclava A., Aldenrūda U., Ilsteds S. (2012). </a:t>
            </a:r>
            <a:r>
              <a:rPr lang="en-US" sz="3200" i="1" spc="-64">
                <a:solidFill>
                  <a:srgbClr val="000000"/>
                </a:solidFill>
                <a:latin typeface="Fraunces Italics"/>
                <a:ea typeface="Fraunces Italics"/>
                <a:cs typeface="Fraunces Italics"/>
                <a:sym typeface="Fraunces Italics"/>
              </a:rPr>
              <a:t>Bērni, kuriem ir autisms un Aspergera sindroms</a:t>
            </a:r>
            <a:r>
              <a:rPr lang="en-US" sz="3200" spc="-64">
                <a:solidFill>
                  <a:srgbClr val="000000"/>
                </a:solidFill>
                <a:latin typeface="Fraunces"/>
                <a:ea typeface="Fraunces"/>
                <a:cs typeface="Fraunces"/>
                <a:sym typeface="Fraunces"/>
              </a:rPr>
              <a:t>. Madona: Madonas poligrāfists. 143 lpp.</a:t>
            </a:r>
          </a:p>
          <a:p>
            <a:pPr algn="just">
              <a:lnSpc>
                <a:spcPts val="2144"/>
              </a:lnSpc>
            </a:pPr>
            <a:endParaRPr lang="en-US" sz="3200" spc="-64">
              <a:solidFill>
                <a:srgbClr val="000000"/>
              </a:solidFill>
              <a:latin typeface="Fraunces"/>
              <a:ea typeface="Fraunces"/>
              <a:cs typeface="Fraunces"/>
              <a:sym typeface="Fraunces"/>
            </a:endParaRPr>
          </a:p>
          <a:p>
            <a:pPr algn="just">
              <a:lnSpc>
                <a:spcPts val="3552"/>
              </a:lnSpc>
            </a:pPr>
            <a:r>
              <a:rPr lang="en-US" sz="3200" spc="-64">
                <a:solidFill>
                  <a:srgbClr val="000000"/>
                </a:solidFill>
                <a:latin typeface="Fraunces"/>
                <a:ea typeface="Fraunces"/>
                <a:cs typeface="Fraunces"/>
                <a:sym typeface="Fraunces"/>
              </a:rPr>
              <a:t>Skara D.  (2024). </a:t>
            </a:r>
            <a:r>
              <a:rPr lang="en-US" sz="3200" i="1" spc="-64">
                <a:solidFill>
                  <a:srgbClr val="000000"/>
                </a:solidFill>
                <a:latin typeface="Fraunces Italics"/>
                <a:ea typeface="Fraunces Italics"/>
                <a:cs typeface="Fraunces Italics"/>
                <a:sym typeface="Fraunces Italics"/>
              </a:rPr>
              <a:t>Saprast UDHS</a:t>
            </a:r>
            <a:r>
              <a:rPr lang="en-US" sz="3200" spc="-64">
                <a:solidFill>
                  <a:srgbClr val="000000"/>
                </a:solidFill>
                <a:latin typeface="Fraunces"/>
                <a:ea typeface="Fraunces"/>
                <a:cs typeface="Fraunces"/>
                <a:sym typeface="Fraunces"/>
              </a:rPr>
              <a:t>.  Rīga: Skolas vārds. 109 lpp.</a:t>
            </a:r>
          </a:p>
          <a:p>
            <a:pPr algn="just">
              <a:lnSpc>
                <a:spcPts val="1742"/>
              </a:lnSpc>
            </a:pPr>
            <a:endParaRPr lang="en-US" sz="3200" spc="-64">
              <a:solidFill>
                <a:srgbClr val="000000"/>
              </a:solidFill>
              <a:latin typeface="Fraunces"/>
              <a:ea typeface="Fraunces"/>
              <a:cs typeface="Fraunces"/>
              <a:sym typeface="Fraunces"/>
            </a:endParaRPr>
          </a:p>
          <a:p>
            <a:pPr algn="just">
              <a:lnSpc>
                <a:spcPts val="3872"/>
              </a:lnSpc>
            </a:pPr>
            <a:r>
              <a:rPr lang="en-US" sz="3200" i="1" spc="-64">
                <a:solidFill>
                  <a:srgbClr val="000000"/>
                </a:solidFill>
                <a:latin typeface="Fraunces Italics"/>
                <a:ea typeface="Fraunces Italics"/>
                <a:cs typeface="Fraunces Italics"/>
                <a:sym typeface="Fraunces Italics"/>
              </a:rPr>
              <a:t>Vispārējās izglītības likums </a:t>
            </a:r>
            <a:r>
              <a:rPr lang="en-US" sz="3200" spc="-64">
                <a:solidFill>
                  <a:srgbClr val="000000"/>
                </a:solidFill>
                <a:latin typeface="Fraunces"/>
                <a:ea typeface="Fraunces"/>
                <a:cs typeface="Fraunces"/>
                <a:sym typeface="Fraunces"/>
              </a:rPr>
              <a:t>(1999). LR likums, pieņemts Rīgā 1999. gada 10. jūnijā, Latvijas Vēstnesis, interneta vietne Likumi.lv. Pieejams: </a:t>
            </a:r>
            <a:r>
              <a:rPr lang="en-US" sz="3200" i="1" spc="-64">
                <a:solidFill>
                  <a:srgbClr val="000000"/>
                </a:solidFill>
                <a:latin typeface="Fraunces Italics"/>
                <a:ea typeface="Fraunces Italics"/>
                <a:cs typeface="Fraunces Italics"/>
                <a:sym typeface="Fraunces Italics"/>
              </a:rPr>
              <a:t>https://likumi.lv/ta/id/20243-visparejas-izglitibas-likums  </a:t>
            </a:r>
          </a:p>
          <a:p>
            <a:pPr algn="just">
              <a:lnSpc>
                <a:spcPts val="2112"/>
              </a:lnSpc>
            </a:pPr>
            <a:endParaRPr lang="en-US" sz="3200" i="1" spc="-64">
              <a:solidFill>
                <a:srgbClr val="000000"/>
              </a:solidFill>
              <a:latin typeface="Fraunces Italics"/>
              <a:ea typeface="Fraunces Italics"/>
              <a:cs typeface="Fraunces Italics"/>
              <a:sym typeface="Fraunces Italics"/>
            </a:endParaRPr>
          </a:p>
          <a:p>
            <a:pPr algn="just">
              <a:lnSpc>
                <a:spcPts val="2112"/>
              </a:lnSpc>
            </a:pPr>
            <a:endParaRPr lang="en-US" sz="3200" i="1" spc="-64">
              <a:solidFill>
                <a:srgbClr val="000000"/>
              </a:solidFill>
              <a:latin typeface="Fraunces Italics"/>
              <a:ea typeface="Fraunces Italics"/>
              <a:cs typeface="Fraunces Italics"/>
              <a:sym typeface="Fraunces Italics"/>
            </a:endParaRPr>
          </a:p>
          <a:p>
            <a:pPr algn="just">
              <a:lnSpc>
                <a:spcPts val="3872"/>
              </a:lnSpc>
            </a:pPr>
            <a:endParaRPr lang="en-US" sz="3200" i="1" spc="-64">
              <a:solidFill>
                <a:srgbClr val="000000"/>
              </a:solidFill>
              <a:latin typeface="Fraunces Italics"/>
              <a:ea typeface="Fraunces Italics"/>
              <a:cs typeface="Fraunces Italics"/>
              <a:sym typeface="Fraunces Italics"/>
            </a:endParaRPr>
          </a:p>
          <a:p>
            <a:pPr algn="just">
              <a:lnSpc>
                <a:spcPts val="3552"/>
              </a:lnSpc>
            </a:pPr>
            <a:endParaRPr lang="en-US" sz="3200" i="1" spc="-64">
              <a:solidFill>
                <a:srgbClr val="000000"/>
              </a:solidFill>
              <a:latin typeface="Fraunces Italics"/>
              <a:ea typeface="Fraunces Italics"/>
              <a:cs typeface="Fraunces Italics"/>
              <a:sym typeface="Fraunces Italics"/>
            </a:endParaRPr>
          </a:p>
          <a:p>
            <a:pPr algn="just">
              <a:lnSpc>
                <a:spcPts val="3552"/>
              </a:lnSpc>
            </a:pPr>
            <a:endParaRPr lang="en-US" sz="3200" i="1" spc="-64">
              <a:solidFill>
                <a:srgbClr val="000000"/>
              </a:solidFill>
              <a:latin typeface="Fraunces Italics"/>
              <a:ea typeface="Fraunces Italics"/>
              <a:cs typeface="Fraunces Italics"/>
              <a:sym typeface="Fraunces Italics"/>
            </a:endParaRPr>
          </a:p>
          <a:p>
            <a:pPr algn="just">
              <a:lnSpc>
                <a:spcPts val="3552"/>
              </a:lnSpc>
            </a:pPr>
            <a:endParaRPr lang="en-US" sz="3200" i="1" spc="-64">
              <a:solidFill>
                <a:srgbClr val="000000"/>
              </a:solidFill>
              <a:latin typeface="Fraunces Italics"/>
              <a:ea typeface="Fraunces Italics"/>
              <a:cs typeface="Fraunces Italics"/>
              <a:sym typeface="Fraunces Italics"/>
            </a:endParaRPr>
          </a:p>
          <a:p>
            <a:pPr algn="just">
              <a:lnSpc>
                <a:spcPts val="3552"/>
              </a:lnSpc>
            </a:pPr>
            <a:endParaRPr lang="en-US" sz="3200" i="1" spc="-64">
              <a:solidFill>
                <a:srgbClr val="000000"/>
              </a:solidFill>
              <a:latin typeface="Fraunces Italics"/>
              <a:ea typeface="Fraunces Italics"/>
              <a:cs typeface="Fraunces Italics"/>
              <a:sym typeface="Fraunces Italics"/>
            </a:endParaRPr>
          </a:p>
          <a:p>
            <a:pPr algn="just">
              <a:lnSpc>
                <a:spcPts val="2380"/>
              </a:lnSpc>
            </a:pPr>
            <a:endParaRPr lang="en-US" sz="3200" i="1" spc="-64">
              <a:solidFill>
                <a:srgbClr val="000000"/>
              </a:solidFill>
              <a:latin typeface="Fraunces Italics"/>
              <a:ea typeface="Fraunces Italics"/>
              <a:cs typeface="Fraunces Italics"/>
              <a:sym typeface="Fraunces Italics"/>
            </a:endParaRPr>
          </a:p>
          <a:p>
            <a:pPr algn="just">
              <a:lnSpc>
                <a:spcPts val="4480"/>
              </a:lnSpc>
            </a:pPr>
            <a:endParaRPr lang="en-US" sz="3200" i="1" spc="-64">
              <a:solidFill>
                <a:srgbClr val="000000"/>
              </a:solidFill>
              <a:latin typeface="Fraunces Italics"/>
              <a:ea typeface="Fraunces Italics"/>
              <a:cs typeface="Fraunces Italics"/>
              <a:sym typeface="Fraunces Italics"/>
            </a:endParaRPr>
          </a:p>
          <a:p>
            <a:pPr algn="just">
              <a:lnSpc>
                <a:spcPts val="5040"/>
              </a:lnSpc>
            </a:pPr>
            <a:endParaRPr lang="en-US" sz="3200" i="1" spc="-64">
              <a:solidFill>
                <a:srgbClr val="000000"/>
              </a:solidFill>
              <a:latin typeface="Fraunces Italics"/>
              <a:ea typeface="Fraunces Italics"/>
              <a:cs typeface="Fraunces Italics"/>
              <a:sym typeface="Fraunces Italics"/>
            </a:endParaRPr>
          </a:p>
          <a:p>
            <a:pPr algn="just">
              <a:lnSpc>
                <a:spcPts val="5040"/>
              </a:lnSpc>
            </a:pPr>
            <a:endParaRPr lang="en-US" sz="3200" i="1" spc="-64">
              <a:solidFill>
                <a:srgbClr val="000000"/>
              </a:solidFill>
              <a:latin typeface="Fraunces Italics"/>
              <a:ea typeface="Fraunces Italics"/>
              <a:cs typeface="Fraunces Italics"/>
              <a:sym typeface="Fraunces Italics"/>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rgbClr val="E8E6E3"/>
        </a:solidFill>
        <a:effectLst/>
      </p:bgPr>
    </p:bg>
    <p:spTree>
      <p:nvGrpSpPr>
        <p:cNvPr id="1" name=""/>
        <p:cNvGrpSpPr/>
        <p:nvPr/>
      </p:nvGrpSpPr>
      <p:grpSpPr>
        <a:xfrm>
          <a:off x="0" y="0"/>
          <a:ext cx="0" cy="0"/>
          <a:chOff x="0" y="0"/>
          <a:chExt cx="0" cy="0"/>
        </a:xfrm>
      </p:grpSpPr>
      <p:sp>
        <p:nvSpPr>
          <p:cNvPr id="2" name="Freeform 2"/>
          <p:cNvSpPr/>
          <p:nvPr/>
        </p:nvSpPr>
        <p:spPr>
          <a:xfrm>
            <a:off x="0" y="0"/>
            <a:ext cx="18288000" cy="376223"/>
          </a:xfrm>
          <a:custGeom>
            <a:avLst/>
            <a:gdLst/>
            <a:ahLst/>
            <a:cxnLst/>
            <a:rect l="l" t="t" r="r" b="b"/>
            <a:pathLst>
              <a:path w="18288000" h="376223">
                <a:moveTo>
                  <a:pt x="0" y="0"/>
                </a:moveTo>
                <a:lnTo>
                  <a:pt x="18288000" y="0"/>
                </a:lnTo>
                <a:lnTo>
                  <a:pt x="18288000" y="376223"/>
                </a:lnTo>
                <a:lnTo>
                  <a:pt x="0" y="376223"/>
                </a:lnTo>
                <a:lnTo>
                  <a:pt x="0" y="0"/>
                </a:lnTo>
                <a:close/>
              </a:path>
            </a:pathLst>
          </a:custGeom>
          <a:blipFill>
            <a:blip r:embed="rId2"/>
            <a:stretch>
              <a:fillRect t="-1531929" b="-1102351"/>
            </a:stretch>
          </a:blipFill>
        </p:spPr>
        <p:txBody>
          <a:bodyPr/>
          <a:lstStyle/>
          <a:p>
            <a:endParaRPr lang="lv-LV"/>
          </a:p>
        </p:txBody>
      </p:sp>
      <p:sp>
        <p:nvSpPr>
          <p:cNvPr id="3" name="Freeform 3"/>
          <p:cNvSpPr/>
          <p:nvPr/>
        </p:nvSpPr>
        <p:spPr>
          <a:xfrm>
            <a:off x="16388646" y="436897"/>
            <a:ext cx="1741308" cy="896602"/>
          </a:xfrm>
          <a:custGeom>
            <a:avLst/>
            <a:gdLst/>
            <a:ahLst/>
            <a:cxnLst/>
            <a:rect l="l" t="t" r="r" b="b"/>
            <a:pathLst>
              <a:path w="1741308" h="896602">
                <a:moveTo>
                  <a:pt x="0" y="0"/>
                </a:moveTo>
                <a:lnTo>
                  <a:pt x="1741308" y="0"/>
                </a:lnTo>
                <a:lnTo>
                  <a:pt x="1741308" y="896602"/>
                </a:lnTo>
                <a:lnTo>
                  <a:pt x="0" y="896602"/>
                </a:lnTo>
                <a:lnTo>
                  <a:pt x="0" y="0"/>
                </a:lnTo>
                <a:close/>
              </a:path>
            </a:pathLst>
          </a:custGeom>
          <a:blipFill>
            <a:blip r:embed="rId3"/>
            <a:stretch>
              <a:fillRect b="-2901"/>
            </a:stretch>
          </a:blipFill>
        </p:spPr>
        <p:txBody>
          <a:bodyPr/>
          <a:lstStyle/>
          <a:p>
            <a:endParaRPr lang="lv-LV"/>
          </a:p>
        </p:txBody>
      </p:sp>
      <p:sp>
        <p:nvSpPr>
          <p:cNvPr id="4" name="TextBox 4"/>
          <p:cNvSpPr txBox="1"/>
          <p:nvPr/>
        </p:nvSpPr>
        <p:spPr>
          <a:xfrm>
            <a:off x="477796" y="1875789"/>
            <a:ext cx="17181088" cy="10897743"/>
          </a:xfrm>
          <a:prstGeom prst="rect">
            <a:avLst/>
          </a:prstGeom>
        </p:spPr>
        <p:txBody>
          <a:bodyPr lIns="0" tIns="0" rIns="0" bIns="0" rtlCol="0" anchor="t">
            <a:spAutoFit/>
          </a:bodyPr>
          <a:lstStyle/>
          <a:p>
            <a:pPr algn="just">
              <a:lnSpc>
                <a:spcPts val="3552"/>
              </a:lnSpc>
            </a:pPr>
            <a:endParaRPr/>
          </a:p>
          <a:p>
            <a:pPr algn="just">
              <a:lnSpc>
                <a:spcPts val="3872"/>
              </a:lnSpc>
            </a:pPr>
            <a:r>
              <a:rPr lang="en-US" sz="3200" i="1" spc="-64">
                <a:solidFill>
                  <a:srgbClr val="000000"/>
                </a:solidFill>
                <a:latin typeface="Fraunces Italics"/>
                <a:ea typeface="Fraunces Italics"/>
                <a:cs typeface="Fraunces Italics"/>
                <a:sym typeface="Fraunces Italics"/>
              </a:rPr>
              <a:t>Prasības vispārējās izglītības iestādēm, lai to īstenotajās izglītības programmās uzņemtu izglītojamos ar speciālām vajadzībām </a:t>
            </a:r>
            <a:r>
              <a:rPr lang="en-US" sz="3200" spc="-64">
                <a:solidFill>
                  <a:srgbClr val="000000"/>
                </a:solidFill>
                <a:latin typeface="Fraunces"/>
                <a:ea typeface="Fraunces"/>
                <a:cs typeface="Fraunces"/>
                <a:sym typeface="Fraunces"/>
              </a:rPr>
              <a:t>(2019)</a:t>
            </a:r>
            <a:r>
              <a:rPr lang="en-US" sz="3200" i="1" spc="-64">
                <a:solidFill>
                  <a:srgbClr val="000000"/>
                </a:solidFill>
                <a:latin typeface="Fraunces Italics"/>
                <a:ea typeface="Fraunces Italics"/>
                <a:cs typeface="Fraunces Italics"/>
                <a:sym typeface="Fraunces Italics"/>
              </a:rPr>
              <a:t>. </a:t>
            </a:r>
            <a:r>
              <a:rPr lang="en-US" sz="3200" spc="-64">
                <a:solidFill>
                  <a:srgbClr val="000000"/>
                </a:solidFill>
                <a:latin typeface="Fraunces"/>
                <a:ea typeface="Fraunces"/>
                <a:cs typeface="Fraunces"/>
                <a:sym typeface="Fraunces"/>
              </a:rPr>
              <a:t>LR Ministru kabineta noteikumi Nr. 556, pieņemti Rīgā 2019. gada 19. novembrī, Latvijas Vēstnesis, interneta vietne Likumi.lv. Pieejams: </a:t>
            </a:r>
            <a:r>
              <a:rPr lang="en-US" sz="3200" i="1" spc="-64">
                <a:solidFill>
                  <a:srgbClr val="000000"/>
                </a:solidFill>
                <a:latin typeface="Fraunces Italics"/>
                <a:ea typeface="Fraunces Italics"/>
                <a:cs typeface="Fraunces Italics"/>
                <a:sym typeface="Fraunces Italics"/>
              </a:rPr>
              <a:t>https://likumi.lv/ta/id/310939-prasibas-visparejas-izglitibas-iestadem-lai-to-istenotajas-izglitibas-programmas-uznemtu-izglitojamos-ar-specialam-vajadzibam</a:t>
            </a:r>
          </a:p>
          <a:p>
            <a:pPr algn="just">
              <a:lnSpc>
                <a:spcPts val="2112"/>
              </a:lnSpc>
            </a:pPr>
            <a:endParaRPr lang="en-US" sz="3200" i="1" spc="-64">
              <a:solidFill>
                <a:srgbClr val="000000"/>
              </a:solidFill>
              <a:latin typeface="Fraunces Italics"/>
              <a:ea typeface="Fraunces Italics"/>
              <a:cs typeface="Fraunces Italics"/>
              <a:sym typeface="Fraunces Italics"/>
            </a:endParaRPr>
          </a:p>
          <a:p>
            <a:pPr algn="just">
              <a:lnSpc>
                <a:spcPts val="3872"/>
              </a:lnSpc>
            </a:pPr>
            <a:r>
              <a:rPr lang="en-US" sz="3200" i="1" spc="-64">
                <a:solidFill>
                  <a:srgbClr val="000000"/>
                </a:solidFill>
                <a:latin typeface="Fraunces Italics"/>
                <a:ea typeface="Fraunces Italics"/>
                <a:cs typeface="Fraunces Italics"/>
                <a:sym typeface="Fraunces Italics"/>
              </a:rPr>
              <a:t>Noteikumi par Latvijas izglītības klasifikāciju</a:t>
            </a:r>
            <a:r>
              <a:rPr lang="en-US" sz="3200" spc="-64">
                <a:solidFill>
                  <a:srgbClr val="000000"/>
                </a:solidFill>
                <a:latin typeface="Fraunces"/>
                <a:ea typeface="Fraunces"/>
                <a:cs typeface="Fraunces"/>
                <a:sym typeface="Fraunces"/>
              </a:rPr>
              <a:t> (2017). LR Ministru kabineta noteikumi Nr. 322, pieņemti Rīgā 2017. gada 13. jūnijā, Latvijas Vēstnesis. Pieejams: </a:t>
            </a:r>
            <a:r>
              <a:rPr lang="en-US" sz="3200" i="1" spc="-64">
                <a:solidFill>
                  <a:srgbClr val="000000"/>
                </a:solidFill>
                <a:latin typeface="Fraunces Italics"/>
                <a:ea typeface="Fraunces Italics"/>
                <a:cs typeface="Fraunces Italics"/>
                <a:sym typeface="Fraunces Italics"/>
              </a:rPr>
              <a:t>https://likumi.lv/ta/id/291524-noteikumi-par-latvijas-izglitibas-klasifikaciju</a:t>
            </a:r>
          </a:p>
          <a:p>
            <a:pPr algn="just">
              <a:lnSpc>
                <a:spcPts val="3872"/>
              </a:lnSpc>
            </a:pPr>
            <a:endParaRPr lang="en-US" sz="3200" i="1" spc="-64">
              <a:solidFill>
                <a:srgbClr val="000000"/>
              </a:solidFill>
              <a:latin typeface="Fraunces Italics"/>
              <a:ea typeface="Fraunces Italics"/>
              <a:cs typeface="Fraunces Italics"/>
              <a:sym typeface="Fraunces Italics"/>
            </a:endParaRPr>
          </a:p>
          <a:p>
            <a:pPr algn="just">
              <a:lnSpc>
                <a:spcPts val="3872"/>
              </a:lnSpc>
            </a:pPr>
            <a:r>
              <a:rPr lang="en-US" sz="3200" i="1" spc="-64">
                <a:solidFill>
                  <a:srgbClr val="000000"/>
                </a:solidFill>
                <a:latin typeface="Fraunces Italics"/>
                <a:ea typeface="Fraunces Italics"/>
                <a:cs typeface="Fraunces Italics"/>
                <a:sym typeface="Fraunces Italics"/>
              </a:rPr>
              <a:t>Valsts pedagoģiski medicīniskās komisijas ieteikumi atbilstošu atbalsta pasākumu nodrošināšanai izglītojamajiem ar speciālajām vajadzībām. </a:t>
            </a:r>
          </a:p>
          <a:p>
            <a:pPr algn="just">
              <a:lnSpc>
                <a:spcPts val="3872"/>
              </a:lnSpc>
            </a:pPr>
            <a:endParaRPr lang="en-US" sz="3200" i="1" spc="-64">
              <a:solidFill>
                <a:srgbClr val="000000"/>
              </a:solidFill>
              <a:latin typeface="Fraunces Italics"/>
              <a:ea typeface="Fraunces Italics"/>
              <a:cs typeface="Fraunces Italics"/>
              <a:sym typeface="Fraunces Italics"/>
            </a:endParaRPr>
          </a:p>
          <a:p>
            <a:pPr algn="just">
              <a:lnSpc>
                <a:spcPts val="3872"/>
              </a:lnSpc>
            </a:pPr>
            <a:endParaRPr lang="en-US" sz="3200" i="1" spc="-64">
              <a:solidFill>
                <a:srgbClr val="000000"/>
              </a:solidFill>
              <a:latin typeface="Fraunces Italics"/>
              <a:ea typeface="Fraunces Italics"/>
              <a:cs typeface="Fraunces Italics"/>
              <a:sym typeface="Fraunces Italics"/>
            </a:endParaRPr>
          </a:p>
          <a:p>
            <a:pPr algn="just">
              <a:lnSpc>
                <a:spcPts val="3552"/>
              </a:lnSpc>
            </a:pPr>
            <a:endParaRPr lang="en-US" sz="3200" i="1" spc="-64">
              <a:solidFill>
                <a:srgbClr val="000000"/>
              </a:solidFill>
              <a:latin typeface="Fraunces Italics"/>
              <a:ea typeface="Fraunces Italics"/>
              <a:cs typeface="Fraunces Italics"/>
              <a:sym typeface="Fraunces Italics"/>
            </a:endParaRPr>
          </a:p>
          <a:p>
            <a:pPr algn="just">
              <a:lnSpc>
                <a:spcPts val="3552"/>
              </a:lnSpc>
            </a:pPr>
            <a:endParaRPr lang="en-US" sz="3200" i="1" spc="-64">
              <a:solidFill>
                <a:srgbClr val="000000"/>
              </a:solidFill>
              <a:latin typeface="Fraunces Italics"/>
              <a:ea typeface="Fraunces Italics"/>
              <a:cs typeface="Fraunces Italics"/>
              <a:sym typeface="Fraunces Italics"/>
            </a:endParaRPr>
          </a:p>
          <a:p>
            <a:pPr algn="just">
              <a:lnSpc>
                <a:spcPts val="3552"/>
              </a:lnSpc>
            </a:pPr>
            <a:endParaRPr lang="en-US" sz="3200" i="1" spc="-64">
              <a:solidFill>
                <a:srgbClr val="000000"/>
              </a:solidFill>
              <a:latin typeface="Fraunces Italics"/>
              <a:ea typeface="Fraunces Italics"/>
              <a:cs typeface="Fraunces Italics"/>
              <a:sym typeface="Fraunces Italics"/>
            </a:endParaRPr>
          </a:p>
          <a:p>
            <a:pPr algn="just">
              <a:lnSpc>
                <a:spcPts val="3552"/>
              </a:lnSpc>
            </a:pPr>
            <a:endParaRPr lang="en-US" sz="3200" i="1" spc="-64">
              <a:solidFill>
                <a:srgbClr val="000000"/>
              </a:solidFill>
              <a:latin typeface="Fraunces Italics"/>
              <a:ea typeface="Fraunces Italics"/>
              <a:cs typeface="Fraunces Italics"/>
              <a:sym typeface="Fraunces Italics"/>
            </a:endParaRPr>
          </a:p>
          <a:p>
            <a:pPr algn="just">
              <a:lnSpc>
                <a:spcPts val="2380"/>
              </a:lnSpc>
            </a:pPr>
            <a:endParaRPr lang="en-US" sz="3200" i="1" spc="-64">
              <a:solidFill>
                <a:srgbClr val="000000"/>
              </a:solidFill>
              <a:latin typeface="Fraunces Italics"/>
              <a:ea typeface="Fraunces Italics"/>
              <a:cs typeface="Fraunces Italics"/>
              <a:sym typeface="Fraunces Italics"/>
            </a:endParaRPr>
          </a:p>
          <a:p>
            <a:pPr algn="just">
              <a:lnSpc>
                <a:spcPts val="4480"/>
              </a:lnSpc>
            </a:pPr>
            <a:endParaRPr lang="en-US" sz="3200" i="1" spc="-64">
              <a:solidFill>
                <a:srgbClr val="000000"/>
              </a:solidFill>
              <a:latin typeface="Fraunces Italics"/>
              <a:ea typeface="Fraunces Italics"/>
              <a:cs typeface="Fraunces Italics"/>
              <a:sym typeface="Fraunces Italics"/>
            </a:endParaRPr>
          </a:p>
          <a:p>
            <a:pPr algn="just">
              <a:lnSpc>
                <a:spcPts val="5040"/>
              </a:lnSpc>
            </a:pPr>
            <a:endParaRPr lang="en-US" sz="3200" i="1" spc="-64">
              <a:solidFill>
                <a:srgbClr val="000000"/>
              </a:solidFill>
              <a:latin typeface="Fraunces Italics"/>
              <a:ea typeface="Fraunces Italics"/>
              <a:cs typeface="Fraunces Italics"/>
              <a:sym typeface="Fraunces Italics"/>
            </a:endParaRPr>
          </a:p>
          <a:p>
            <a:pPr algn="just">
              <a:lnSpc>
                <a:spcPts val="5040"/>
              </a:lnSpc>
            </a:pPr>
            <a:endParaRPr lang="en-US" sz="3200" i="1" spc="-64">
              <a:solidFill>
                <a:srgbClr val="000000"/>
              </a:solidFill>
              <a:latin typeface="Fraunces Italics"/>
              <a:ea typeface="Fraunces Italics"/>
              <a:cs typeface="Fraunces Italics"/>
              <a:sym typeface="Fraunces Italics"/>
            </a:endParaRPr>
          </a:p>
        </p:txBody>
      </p:sp>
      <p:sp>
        <p:nvSpPr>
          <p:cNvPr id="5" name="TextBox 5"/>
          <p:cNvSpPr txBox="1"/>
          <p:nvPr/>
        </p:nvSpPr>
        <p:spPr>
          <a:xfrm>
            <a:off x="1748034" y="780423"/>
            <a:ext cx="14640612" cy="903606"/>
          </a:xfrm>
          <a:prstGeom prst="rect">
            <a:avLst/>
          </a:prstGeom>
        </p:spPr>
        <p:txBody>
          <a:bodyPr lIns="0" tIns="0" rIns="0" bIns="0" rtlCol="0" anchor="t">
            <a:spAutoFit/>
          </a:bodyPr>
          <a:lstStyle/>
          <a:p>
            <a:pPr algn="ctr">
              <a:lnSpc>
                <a:spcPts val="7419"/>
              </a:lnSpc>
            </a:pPr>
            <a:r>
              <a:rPr lang="en-US" sz="5299" spc="-105">
                <a:solidFill>
                  <a:srgbClr val="36211B"/>
                </a:solidFill>
                <a:latin typeface="Fraunces"/>
                <a:ea typeface="Fraunces"/>
                <a:cs typeface="Fraunces"/>
                <a:sym typeface="Fraunces"/>
              </a:rPr>
              <a:t>Izmantotās literatūras un avotu saraksts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E8E6E3"/>
        </a:solidFill>
        <a:effectLst/>
      </p:bgPr>
    </p:bg>
    <p:spTree>
      <p:nvGrpSpPr>
        <p:cNvPr id="1" name=""/>
        <p:cNvGrpSpPr/>
        <p:nvPr/>
      </p:nvGrpSpPr>
      <p:grpSpPr>
        <a:xfrm>
          <a:off x="0" y="0"/>
          <a:ext cx="0" cy="0"/>
          <a:chOff x="0" y="0"/>
          <a:chExt cx="0" cy="0"/>
        </a:xfrm>
      </p:grpSpPr>
      <p:sp>
        <p:nvSpPr>
          <p:cNvPr id="2" name="Freeform 2"/>
          <p:cNvSpPr/>
          <p:nvPr/>
        </p:nvSpPr>
        <p:spPr>
          <a:xfrm>
            <a:off x="0" y="0"/>
            <a:ext cx="18288000" cy="376223"/>
          </a:xfrm>
          <a:custGeom>
            <a:avLst/>
            <a:gdLst/>
            <a:ahLst/>
            <a:cxnLst/>
            <a:rect l="l" t="t" r="r" b="b"/>
            <a:pathLst>
              <a:path w="18288000" h="376223">
                <a:moveTo>
                  <a:pt x="0" y="0"/>
                </a:moveTo>
                <a:lnTo>
                  <a:pt x="18288000" y="0"/>
                </a:lnTo>
                <a:lnTo>
                  <a:pt x="18288000" y="376223"/>
                </a:lnTo>
                <a:lnTo>
                  <a:pt x="0" y="376223"/>
                </a:lnTo>
                <a:lnTo>
                  <a:pt x="0" y="0"/>
                </a:lnTo>
                <a:close/>
              </a:path>
            </a:pathLst>
          </a:custGeom>
          <a:blipFill>
            <a:blip r:embed="rId2"/>
            <a:stretch>
              <a:fillRect t="-1531929" b="-1102351"/>
            </a:stretch>
          </a:blipFill>
        </p:spPr>
        <p:txBody>
          <a:bodyPr/>
          <a:lstStyle/>
          <a:p>
            <a:endParaRPr lang="lv-LV"/>
          </a:p>
        </p:txBody>
      </p:sp>
      <p:sp>
        <p:nvSpPr>
          <p:cNvPr id="3" name="TextBox 3"/>
          <p:cNvSpPr txBox="1"/>
          <p:nvPr/>
        </p:nvSpPr>
        <p:spPr>
          <a:xfrm>
            <a:off x="743056" y="4219131"/>
            <a:ext cx="16801887" cy="3317368"/>
          </a:xfrm>
          <a:prstGeom prst="rect">
            <a:avLst/>
          </a:prstGeom>
        </p:spPr>
        <p:txBody>
          <a:bodyPr lIns="0" tIns="0" rIns="0" bIns="0" rtlCol="0" anchor="t">
            <a:spAutoFit/>
          </a:bodyPr>
          <a:lstStyle/>
          <a:p>
            <a:pPr marL="842002" lvl="1" indent="-421001" algn="just">
              <a:lnSpc>
                <a:spcPts val="4757"/>
              </a:lnSpc>
              <a:buFont typeface="Arial"/>
              <a:buChar char="•"/>
            </a:pPr>
            <a:r>
              <a:rPr lang="en-US" sz="3899" spc="-77">
                <a:solidFill>
                  <a:srgbClr val="36211B"/>
                </a:solidFill>
                <a:latin typeface="Fraunces"/>
                <a:ea typeface="Fraunces"/>
                <a:cs typeface="Fraunces"/>
                <a:sym typeface="Fraunces"/>
              </a:rPr>
              <a:t>ir pedagoģiski medicīniskās komisijas atzinums par speciālās izglītības programmu; </a:t>
            </a:r>
          </a:p>
          <a:p>
            <a:pPr algn="just">
              <a:lnSpc>
                <a:spcPts val="2196"/>
              </a:lnSpc>
            </a:pPr>
            <a:endParaRPr lang="en-US" sz="3899" spc="-77">
              <a:solidFill>
                <a:srgbClr val="36211B"/>
              </a:solidFill>
              <a:latin typeface="Fraunces"/>
              <a:ea typeface="Fraunces"/>
              <a:cs typeface="Fraunces"/>
              <a:sym typeface="Fraunces"/>
            </a:endParaRPr>
          </a:p>
          <a:p>
            <a:pPr marL="842002" lvl="1" indent="-421001" algn="just">
              <a:lnSpc>
                <a:spcPts val="4757"/>
              </a:lnSpc>
              <a:buFont typeface="Arial"/>
              <a:buChar char="•"/>
            </a:pPr>
            <a:r>
              <a:rPr lang="en-US" sz="3899" spc="-77">
                <a:solidFill>
                  <a:srgbClr val="36211B"/>
                </a:solidFill>
                <a:latin typeface="Fraunces"/>
                <a:ea typeface="Fraunces"/>
                <a:cs typeface="Fraunces"/>
                <a:sym typeface="Fraunces"/>
              </a:rPr>
              <a:t>ir pedagoģiski medicīniskās komisijas atzinums par atbalsta pasākumu nepieciešamību vispārējā pamatizglītības programmā.</a:t>
            </a:r>
          </a:p>
          <a:p>
            <a:pPr algn="just">
              <a:lnSpc>
                <a:spcPts val="5459"/>
              </a:lnSpc>
            </a:pPr>
            <a:endParaRPr lang="en-US" sz="3899" spc="-77">
              <a:solidFill>
                <a:srgbClr val="36211B"/>
              </a:solidFill>
              <a:latin typeface="Fraunces"/>
              <a:ea typeface="Fraunces"/>
              <a:cs typeface="Fraunces"/>
              <a:sym typeface="Fraunces"/>
            </a:endParaRPr>
          </a:p>
        </p:txBody>
      </p:sp>
      <p:sp>
        <p:nvSpPr>
          <p:cNvPr id="4" name="TextBox 4"/>
          <p:cNvSpPr txBox="1"/>
          <p:nvPr/>
        </p:nvSpPr>
        <p:spPr>
          <a:xfrm>
            <a:off x="570659" y="1946467"/>
            <a:ext cx="17431902" cy="920114"/>
          </a:xfrm>
          <a:prstGeom prst="rect">
            <a:avLst/>
          </a:prstGeom>
        </p:spPr>
        <p:txBody>
          <a:bodyPr lIns="0" tIns="0" rIns="0" bIns="0" rtlCol="0" anchor="t">
            <a:spAutoFit/>
          </a:bodyPr>
          <a:lstStyle/>
          <a:p>
            <a:pPr algn="l">
              <a:lnSpc>
                <a:spcPts val="7560"/>
              </a:lnSpc>
            </a:pPr>
            <a:r>
              <a:rPr lang="en-US" sz="5400" spc="-216">
                <a:solidFill>
                  <a:srgbClr val="36211B"/>
                </a:solidFill>
                <a:latin typeface="Fraunces"/>
                <a:ea typeface="Fraunces"/>
                <a:cs typeface="Fraunces"/>
                <a:sym typeface="Fraunces"/>
              </a:rPr>
              <a:t>Atbalsta pasākumi tiek piemēroti izglītojamajiem, kuriem:</a:t>
            </a:r>
          </a:p>
        </p:txBody>
      </p:sp>
      <p:sp>
        <p:nvSpPr>
          <p:cNvPr id="5" name="Freeform 5"/>
          <p:cNvSpPr/>
          <p:nvPr/>
        </p:nvSpPr>
        <p:spPr>
          <a:xfrm>
            <a:off x="16388646" y="436897"/>
            <a:ext cx="1741308" cy="896602"/>
          </a:xfrm>
          <a:custGeom>
            <a:avLst/>
            <a:gdLst/>
            <a:ahLst/>
            <a:cxnLst/>
            <a:rect l="l" t="t" r="r" b="b"/>
            <a:pathLst>
              <a:path w="1741308" h="896602">
                <a:moveTo>
                  <a:pt x="0" y="0"/>
                </a:moveTo>
                <a:lnTo>
                  <a:pt x="1741308" y="0"/>
                </a:lnTo>
                <a:lnTo>
                  <a:pt x="1741308" y="896602"/>
                </a:lnTo>
                <a:lnTo>
                  <a:pt x="0" y="896602"/>
                </a:lnTo>
                <a:lnTo>
                  <a:pt x="0" y="0"/>
                </a:lnTo>
                <a:close/>
              </a:path>
            </a:pathLst>
          </a:custGeom>
          <a:blipFill>
            <a:blip r:embed="rId3"/>
            <a:stretch>
              <a:fillRect b="-2901"/>
            </a:stretch>
          </a:blipFill>
        </p:spPr>
        <p:txBody>
          <a:bodyPr/>
          <a:lstStyle/>
          <a:p>
            <a:endParaRPr lang="lv-LV"/>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E8E6E3"/>
        </a:solidFill>
        <a:effectLst/>
      </p:bgPr>
    </p:bg>
    <p:spTree>
      <p:nvGrpSpPr>
        <p:cNvPr id="1" name=""/>
        <p:cNvGrpSpPr/>
        <p:nvPr/>
      </p:nvGrpSpPr>
      <p:grpSpPr>
        <a:xfrm>
          <a:off x="0" y="0"/>
          <a:ext cx="0" cy="0"/>
          <a:chOff x="0" y="0"/>
          <a:chExt cx="0" cy="0"/>
        </a:xfrm>
      </p:grpSpPr>
      <p:sp>
        <p:nvSpPr>
          <p:cNvPr id="2" name="Freeform 2"/>
          <p:cNvSpPr/>
          <p:nvPr/>
        </p:nvSpPr>
        <p:spPr>
          <a:xfrm>
            <a:off x="0" y="0"/>
            <a:ext cx="18288000" cy="376223"/>
          </a:xfrm>
          <a:custGeom>
            <a:avLst/>
            <a:gdLst/>
            <a:ahLst/>
            <a:cxnLst/>
            <a:rect l="l" t="t" r="r" b="b"/>
            <a:pathLst>
              <a:path w="18288000" h="376223">
                <a:moveTo>
                  <a:pt x="0" y="0"/>
                </a:moveTo>
                <a:lnTo>
                  <a:pt x="18288000" y="0"/>
                </a:lnTo>
                <a:lnTo>
                  <a:pt x="18288000" y="376223"/>
                </a:lnTo>
                <a:lnTo>
                  <a:pt x="0" y="376223"/>
                </a:lnTo>
                <a:lnTo>
                  <a:pt x="0" y="0"/>
                </a:lnTo>
                <a:close/>
              </a:path>
            </a:pathLst>
          </a:custGeom>
          <a:blipFill>
            <a:blip r:embed="rId2"/>
            <a:stretch>
              <a:fillRect t="-1531929" b="-1102351"/>
            </a:stretch>
          </a:blipFill>
        </p:spPr>
        <p:txBody>
          <a:bodyPr/>
          <a:lstStyle/>
          <a:p>
            <a:endParaRPr lang="lv-LV"/>
          </a:p>
        </p:txBody>
      </p:sp>
      <p:sp>
        <p:nvSpPr>
          <p:cNvPr id="3" name="TextBox 3"/>
          <p:cNvSpPr txBox="1"/>
          <p:nvPr/>
        </p:nvSpPr>
        <p:spPr>
          <a:xfrm>
            <a:off x="294192" y="1276349"/>
            <a:ext cx="17699615" cy="8970581"/>
          </a:xfrm>
          <a:prstGeom prst="rect">
            <a:avLst/>
          </a:prstGeom>
        </p:spPr>
        <p:txBody>
          <a:bodyPr lIns="0" tIns="0" rIns="0" bIns="0" rtlCol="0" anchor="t">
            <a:spAutoFit/>
          </a:bodyPr>
          <a:lstStyle/>
          <a:p>
            <a:pPr algn="just">
              <a:lnSpc>
                <a:spcPts val="7059"/>
              </a:lnSpc>
            </a:pPr>
            <a:r>
              <a:rPr lang="en-US" sz="5388" spc="-215">
                <a:solidFill>
                  <a:srgbClr val="36211B"/>
                </a:solidFill>
                <a:latin typeface="Fraunces Light"/>
                <a:ea typeface="Fraunces Light"/>
                <a:cs typeface="Fraunces Light"/>
                <a:sym typeface="Fraunces Light"/>
              </a:rPr>
              <a:t>           </a:t>
            </a:r>
            <a:r>
              <a:rPr lang="en-US" sz="5388" spc="-215">
                <a:solidFill>
                  <a:srgbClr val="36211B"/>
                </a:solidFill>
                <a:latin typeface="Fraunces"/>
                <a:ea typeface="Fraunces"/>
                <a:cs typeface="Fraunces"/>
                <a:sym typeface="Fraunces"/>
              </a:rPr>
              <a:t>LR  noteiktas 9 speciālās izglītības programmas</a:t>
            </a:r>
          </a:p>
          <a:p>
            <a:pPr algn="just">
              <a:lnSpc>
                <a:spcPts val="2736"/>
              </a:lnSpc>
            </a:pPr>
            <a:endParaRPr lang="en-US" sz="5388" spc="-215">
              <a:solidFill>
                <a:srgbClr val="36211B"/>
              </a:solidFill>
              <a:latin typeface="Fraunces"/>
              <a:ea typeface="Fraunces"/>
              <a:cs typeface="Fraunces"/>
              <a:sym typeface="Fraunces"/>
            </a:endParaRPr>
          </a:p>
          <a:p>
            <a:pPr marL="747381" lvl="1" indent="-373691" algn="just">
              <a:lnSpc>
                <a:spcPts val="4534"/>
              </a:lnSpc>
              <a:buFont typeface="Arial"/>
              <a:buChar char="•"/>
            </a:pPr>
            <a:r>
              <a:rPr lang="en-US" sz="3461" b="1" spc="-138">
                <a:solidFill>
                  <a:srgbClr val="36211B"/>
                </a:solidFill>
                <a:latin typeface="Fraunces Bold"/>
                <a:ea typeface="Fraunces Bold"/>
                <a:cs typeface="Fraunces Bold"/>
                <a:sym typeface="Fraunces Bold"/>
              </a:rPr>
              <a:t>51</a:t>
            </a:r>
            <a:r>
              <a:rPr lang="en-US" sz="3461" spc="-138">
                <a:solidFill>
                  <a:srgbClr val="36211B"/>
                </a:solidFill>
                <a:latin typeface="Fraunces Light"/>
                <a:ea typeface="Fraunces Light"/>
                <a:cs typeface="Fraunces Light"/>
                <a:sym typeface="Fraunces Light"/>
              </a:rPr>
              <a:t> </a:t>
            </a:r>
            <a:r>
              <a:rPr lang="en-US" sz="3461" spc="-138">
                <a:solidFill>
                  <a:srgbClr val="36211B"/>
                </a:solidFill>
                <a:latin typeface="Fraunces"/>
                <a:ea typeface="Fraunces"/>
                <a:cs typeface="Fraunces"/>
                <a:sym typeface="Fraunces"/>
              </a:rPr>
              <a:t>- Speciālās izglītības programmas izglītojamiem</a:t>
            </a:r>
            <a:r>
              <a:rPr lang="en-US" sz="3461" spc="-138">
                <a:solidFill>
                  <a:srgbClr val="36211B"/>
                </a:solidFill>
                <a:latin typeface="Fraunces Light"/>
                <a:ea typeface="Fraunces Light"/>
                <a:cs typeface="Fraunces Light"/>
                <a:sym typeface="Fraunces Light"/>
              </a:rPr>
              <a:t> </a:t>
            </a:r>
            <a:r>
              <a:rPr lang="en-US" sz="3461" b="1" spc="-138">
                <a:solidFill>
                  <a:srgbClr val="36211B"/>
                </a:solidFill>
                <a:latin typeface="Fraunces Bold"/>
                <a:ea typeface="Fraunces Bold"/>
                <a:cs typeface="Fraunces Bold"/>
                <a:sym typeface="Fraunces Bold"/>
              </a:rPr>
              <a:t>ar redzes traucējumiem</a:t>
            </a:r>
            <a:r>
              <a:rPr lang="en-US" sz="3461" spc="-138">
                <a:solidFill>
                  <a:srgbClr val="36211B"/>
                </a:solidFill>
                <a:latin typeface="Fraunces Light"/>
                <a:ea typeface="Fraunces Light"/>
                <a:cs typeface="Fraunces Light"/>
                <a:sym typeface="Fraunces Light"/>
              </a:rPr>
              <a:t>;</a:t>
            </a:r>
          </a:p>
          <a:p>
            <a:pPr marL="747381" lvl="1" indent="-373691" algn="just">
              <a:lnSpc>
                <a:spcPts val="4534"/>
              </a:lnSpc>
              <a:buFont typeface="Arial"/>
              <a:buChar char="•"/>
            </a:pPr>
            <a:r>
              <a:rPr lang="en-US" sz="3461" b="1" spc="-138">
                <a:solidFill>
                  <a:srgbClr val="36211B"/>
                </a:solidFill>
                <a:latin typeface="Fraunces Bold"/>
                <a:ea typeface="Fraunces Bold"/>
                <a:cs typeface="Fraunces Bold"/>
                <a:sym typeface="Fraunces Bold"/>
              </a:rPr>
              <a:t>52 </a:t>
            </a:r>
            <a:r>
              <a:rPr lang="en-US" sz="3461" spc="-138">
                <a:solidFill>
                  <a:srgbClr val="36211B"/>
                </a:solidFill>
                <a:latin typeface="Fraunces"/>
                <a:ea typeface="Fraunces"/>
                <a:cs typeface="Fraunces"/>
                <a:sym typeface="Fraunces"/>
              </a:rPr>
              <a:t>- Speciālās izglītības programmas izglītojamiem</a:t>
            </a:r>
            <a:r>
              <a:rPr lang="en-US" sz="3461" spc="-138">
                <a:solidFill>
                  <a:srgbClr val="36211B"/>
                </a:solidFill>
                <a:latin typeface="Fraunces Light"/>
                <a:ea typeface="Fraunces Light"/>
                <a:cs typeface="Fraunces Light"/>
                <a:sym typeface="Fraunces Light"/>
              </a:rPr>
              <a:t> </a:t>
            </a:r>
            <a:r>
              <a:rPr lang="en-US" sz="3461" b="1" spc="-138">
                <a:solidFill>
                  <a:srgbClr val="36211B"/>
                </a:solidFill>
                <a:latin typeface="Fraunces Bold"/>
                <a:ea typeface="Fraunces Bold"/>
                <a:cs typeface="Fraunces Bold"/>
                <a:sym typeface="Fraunces Bold"/>
              </a:rPr>
              <a:t>ar dzirdes traucējumiem;</a:t>
            </a:r>
          </a:p>
          <a:p>
            <a:pPr marL="747381" lvl="1" indent="-373691" algn="just">
              <a:lnSpc>
                <a:spcPts val="4534"/>
              </a:lnSpc>
              <a:buFont typeface="Arial"/>
              <a:buChar char="•"/>
            </a:pPr>
            <a:r>
              <a:rPr lang="en-US" sz="3461" b="1" spc="-138">
                <a:solidFill>
                  <a:srgbClr val="36211B"/>
                </a:solidFill>
                <a:latin typeface="Fraunces Bold"/>
                <a:ea typeface="Fraunces Bold"/>
                <a:cs typeface="Fraunces Bold"/>
                <a:sym typeface="Fraunces Bold"/>
              </a:rPr>
              <a:t>53 </a:t>
            </a:r>
            <a:r>
              <a:rPr lang="en-US" sz="3461" spc="-138">
                <a:solidFill>
                  <a:srgbClr val="36211B"/>
                </a:solidFill>
                <a:latin typeface="Fraunces"/>
                <a:ea typeface="Fraunces"/>
                <a:cs typeface="Fraunces"/>
                <a:sym typeface="Fraunces"/>
              </a:rPr>
              <a:t>- Speciālās izglītības programmas izglītojamiem </a:t>
            </a:r>
            <a:r>
              <a:rPr lang="en-US" sz="3461" b="1" spc="-138">
                <a:solidFill>
                  <a:srgbClr val="36211B"/>
                </a:solidFill>
                <a:latin typeface="Fraunces Bold"/>
                <a:ea typeface="Fraunces Bold"/>
                <a:cs typeface="Fraunces Bold"/>
                <a:sym typeface="Fraunces Bold"/>
              </a:rPr>
              <a:t>ar fiziskās attīstības traucējumiem</a:t>
            </a:r>
            <a:r>
              <a:rPr lang="en-US" sz="3461" spc="-138">
                <a:solidFill>
                  <a:srgbClr val="36211B"/>
                </a:solidFill>
                <a:latin typeface="Fraunces Light"/>
                <a:ea typeface="Fraunces Light"/>
                <a:cs typeface="Fraunces Light"/>
                <a:sym typeface="Fraunces Light"/>
              </a:rPr>
              <a:t>;</a:t>
            </a:r>
          </a:p>
          <a:p>
            <a:pPr marL="747381" lvl="1" indent="-373691" algn="just">
              <a:lnSpc>
                <a:spcPts val="4534"/>
              </a:lnSpc>
              <a:buFont typeface="Arial"/>
              <a:buChar char="•"/>
            </a:pPr>
            <a:r>
              <a:rPr lang="en-US" sz="3461" b="1" spc="-138">
                <a:solidFill>
                  <a:srgbClr val="36211B"/>
                </a:solidFill>
                <a:latin typeface="Fraunces Bold"/>
                <a:ea typeface="Fraunces Bold"/>
                <a:cs typeface="Fraunces Bold"/>
                <a:sym typeface="Fraunces Bold"/>
              </a:rPr>
              <a:t>54</a:t>
            </a:r>
            <a:r>
              <a:rPr lang="en-US" sz="3461" spc="-138">
                <a:solidFill>
                  <a:srgbClr val="36211B"/>
                </a:solidFill>
                <a:latin typeface="Fraunces"/>
                <a:ea typeface="Fraunces"/>
                <a:cs typeface="Fraunces"/>
                <a:sym typeface="Fraunces"/>
              </a:rPr>
              <a:t> - Speciālās izglītības programmas izglītojamiem</a:t>
            </a:r>
            <a:r>
              <a:rPr lang="en-US" sz="3461" spc="-138">
                <a:solidFill>
                  <a:srgbClr val="36211B"/>
                </a:solidFill>
                <a:latin typeface="Fraunces Light"/>
                <a:ea typeface="Fraunces Light"/>
                <a:cs typeface="Fraunces Light"/>
                <a:sym typeface="Fraunces Light"/>
              </a:rPr>
              <a:t> </a:t>
            </a:r>
            <a:r>
              <a:rPr lang="en-US" sz="3461" b="1" spc="-138">
                <a:solidFill>
                  <a:srgbClr val="36211B"/>
                </a:solidFill>
                <a:latin typeface="Fraunces Bold"/>
                <a:ea typeface="Fraunces Bold"/>
                <a:cs typeface="Fraunces Bold"/>
                <a:sym typeface="Fraunces Bold"/>
              </a:rPr>
              <a:t>ar somatiskām saslimšanām;</a:t>
            </a:r>
          </a:p>
          <a:p>
            <a:pPr marL="747381" lvl="1" indent="-373691" algn="just">
              <a:lnSpc>
                <a:spcPts val="4534"/>
              </a:lnSpc>
              <a:buFont typeface="Arial"/>
              <a:buChar char="•"/>
            </a:pPr>
            <a:r>
              <a:rPr lang="en-US" sz="3461" b="1" spc="-138">
                <a:solidFill>
                  <a:srgbClr val="36211B"/>
                </a:solidFill>
                <a:latin typeface="Fraunces Bold"/>
                <a:ea typeface="Fraunces Bold"/>
                <a:cs typeface="Fraunces Bold"/>
                <a:sym typeface="Fraunces Bold"/>
              </a:rPr>
              <a:t>55 </a:t>
            </a:r>
            <a:r>
              <a:rPr lang="en-US" sz="3461" spc="-138">
                <a:solidFill>
                  <a:srgbClr val="36211B"/>
                </a:solidFill>
                <a:latin typeface="Fraunces Light"/>
                <a:ea typeface="Fraunces Light"/>
                <a:cs typeface="Fraunces Light"/>
                <a:sym typeface="Fraunces Light"/>
              </a:rPr>
              <a:t>- </a:t>
            </a:r>
            <a:r>
              <a:rPr lang="en-US" sz="3461" spc="-138">
                <a:solidFill>
                  <a:srgbClr val="36211B"/>
                </a:solidFill>
                <a:latin typeface="Fraunces"/>
                <a:ea typeface="Fraunces"/>
                <a:cs typeface="Fraunces"/>
                <a:sym typeface="Fraunces"/>
              </a:rPr>
              <a:t>Speciālās izglītības programmas izglītojamiem</a:t>
            </a:r>
            <a:r>
              <a:rPr lang="en-US" sz="3461" spc="-138">
                <a:solidFill>
                  <a:srgbClr val="36211B"/>
                </a:solidFill>
                <a:latin typeface="Fraunces Light"/>
                <a:ea typeface="Fraunces Light"/>
                <a:cs typeface="Fraunces Light"/>
                <a:sym typeface="Fraunces Light"/>
              </a:rPr>
              <a:t> </a:t>
            </a:r>
            <a:r>
              <a:rPr lang="en-US" sz="3461" b="1" spc="-138">
                <a:solidFill>
                  <a:srgbClr val="36211B"/>
                </a:solidFill>
                <a:latin typeface="Fraunces Bold"/>
                <a:ea typeface="Fraunces Bold"/>
                <a:cs typeface="Fraunces Bold"/>
                <a:sym typeface="Fraunces Bold"/>
              </a:rPr>
              <a:t>ar valodas traucējumiem;</a:t>
            </a:r>
          </a:p>
          <a:p>
            <a:pPr marL="744521" lvl="1" indent="-372261" algn="just">
              <a:lnSpc>
                <a:spcPts val="4517"/>
              </a:lnSpc>
              <a:buFont typeface="Arial"/>
              <a:buChar char="•"/>
            </a:pPr>
            <a:r>
              <a:rPr lang="en-US" sz="3448" b="1" spc="-137">
                <a:solidFill>
                  <a:srgbClr val="36211B"/>
                </a:solidFill>
                <a:latin typeface="Fraunces Bold"/>
                <a:ea typeface="Fraunces Bold"/>
                <a:cs typeface="Fraunces Bold"/>
                <a:sym typeface="Fraunces Bold"/>
              </a:rPr>
              <a:t>56</a:t>
            </a:r>
            <a:r>
              <a:rPr lang="en-US" sz="3448" spc="-137">
                <a:solidFill>
                  <a:srgbClr val="36211B"/>
                </a:solidFill>
                <a:latin typeface="Fraunces Light"/>
                <a:ea typeface="Fraunces Light"/>
                <a:cs typeface="Fraunces Light"/>
                <a:sym typeface="Fraunces Light"/>
              </a:rPr>
              <a:t> </a:t>
            </a:r>
            <a:r>
              <a:rPr lang="en-US" sz="3448" spc="-137">
                <a:solidFill>
                  <a:srgbClr val="36211B"/>
                </a:solidFill>
                <a:latin typeface="Fraunces"/>
                <a:ea typeface="Fraunces"/>
                <a:cs typeface="Fraunces"/>
                <a:sym typeface="Fraunces"/>
              </a:rPr>
              <a:t>- Speciālās izglītības programmas izglītojamiem</a:t>
            </a:r>
            <a:r>
              <a:rPr lang="en-US" sz="3448" spc="-137">
                <a:solidFill>
                  <a:srgbClr val="36211B"/>
                </a:solidFill>
                <a:latin typeface="Fraunces Light"/>
                <a:ea typeface="Fraunces Light"/>
                <a:cs typeface="Fraunces Light"/>
                <a:sym typeface="Fraunces Light"/>
              </a:rPr>
              <a:t> </a:t>
            </a:r>
            <a:r>
              <a:rPr lang="en-US" sz="3448" b="1" spc="-137">
                <a:solidFill>
                  <a:srgbClr val="36211B"/>
                </a:solidFill>
                <a:latin typeface="Fraunces Bold"/>
                <a:ea typeface="Fraunces Bold"/>
                <a:cs typeface="Fraunces Bold"/>
                <a:sym typeface="Fraunces Bold"/>
              </a:rPr>
              <a:t>ar mācīšanās traucējumiem </a:t>
            </a:r>
          </a:p>
          <a:p>
            <a:pPr algn="just">
              <a:lnSpc>
                <a:spcPts val="4534"/>
              </a:lnSpc>
            </a:pPr>
            <a:r>
              <a:rPr lang="en-US" sz="3461" b="1" spc="-138">
                <a:solidFill>
                  <a:srgbClr val="36211B"/>
                </a:solidFill>
                <a:latin typeface="Fraunces Bold"/>
                <a:ea typeface="Fraunces Bold"/>
                <a:cs typeface="Fraunces Bold"/>
                <a:sym typeface="Fraunces Bold"/>
              </a:rPr>
              <a:t>                     </a:t>
            </a:r>
            <a:r>
              <a:rPr lang="en-US" sz="3461" spc="-138">
                <a:solidFill>
                  <a:srgbClr val="36211B"/>
                </a:solidFill>
                <a:latin typeface="Fraunces"/>
                <a:ea typeface="Fraunces"/>
                <a:cs typeface="Fraunces"/>
                <a:sym typeface="Fraunces"/>
              </a:rPr>
              <a:t>(jauktiem attīstības traucējumiem – pirmsskolā</a:t>
            </a:r>
            <a:r>
              <a:rPr lang="en-US" sz="3461" spc="-138">
                <a:solidFill>
                  <a:srgbClr val="36211B"/>
                </a:solidFill>
                <a:latin typeface="Fraunces Light"/>
                <a:ea typeface="Fraunces Light"/>
                <a:cs typeface="Fraunces Light"/>
                <a:sym typeface="Fraunces Light"/>
              </a:rPr>
              <a:t>);</a:t>
            </a:r>
          </a:p>
          <a:p>
            <a:pPr marL="747381" lvl="1" indent="-373691" algn="just">
              <a:lnSpc>
                <a:spcPts val="4534"/>
              </a:lnSpc>
              <a:buFont typeface="Arial"/>
              <a:buChar char="•"/>
            </a:pPr>
            <a:r>
              <a:rPr lang="en-US" sz="3461" b="1" spc="-138">
                <a:solidFill>
                  <a:srgbClr val="36211B"/>
                </a:solidFill>
                <a:latin typeface="Fraunces Bold"/>
                <a:ea typeface="Fraunces Bold"/>
                <a:cs typeface="Fraunces Bold"/>
                <a:sym typeface="Fraunces Bold"/>
              </a:rPr>
              <a:t>57</a:t>
            </a:r>
            <a:r>
              <a:rPr lang="en-US" sz="3461" spc="-138">
                <a:solidFill>
                  <a:srgbClr val="36211B"/>
                </a:solidFill>
                <a:latin typeface="Fraunces"/>
                <a:ea typeface="Fraunces"/>
                <a:cs typeface="Fraunces"/>
                <a:sym typeface="Fraunces"/>
              </a:rPr>
              <a:t> - Speciālās izglītības programmas izglītojamiem </a:t>
            </a:r>
            <a:r>
              <a:rPr lang="en-US" sz="3461" b="1" spc="-138">
                <a:solidFill>
                  <a:srgbClr val="36211B"/>
                </a:solidFill>
                <a:latin typeface="Fraunces Bold"/>
                <a:ea typeface="Fraunces Bold"/>
                <a:cs typeface="Fraunces Bold"/>
                <a:sym typeface="Fraunces Bold"/>
              </a:rPr>
              <a:t>ar garīgās veselības traucējumiem;</a:t>
            </a:r>
          </a:p>
          <a:p>
            <a:pPr marL="747381" lvl="1" indent="-373691" algn="just">
              <a:lnSpc>
                <a:spcPts val="4534"/>
              </a:lnSpc>
              <a:buFont typeface="Arial"/>
              <a:buChar char="•"/>
            </a:pPr>
            <a:r>
              <a:rPr lang="en-US" sz="3461" b="1" spc="-138">
                <a:solidFill>
                  <a:srgbClr val="36211B"/>
                </a:solidFill>
                <a:latin typeface="Fraunces Bold"/>
                <a:ea typeface="Fraunces Bold"/>
                <a:cs typeface="Fraunces Bold"/>
                <a:sym typeface="Fraunces Bold"/>
              </a:rPr>
              <a:t>58</a:t>
            </a:r>
            <a:r>
              <a:rPr lang="en-US" sz="3461" spc="-138">
                <a:solidFill>
                  <a:srgbClr val="36211B"/>
                </a:solidFill>
                <a:latin typeface="Fraunces"/>
                <a:ea typeface="Fraunces"/>
                <a:cs typeface="Fraunces"/>
                <a:sym typeface="Fraunces"/>
              </a:rPr>
              <a:t> - Speciālās izglītības programmas izglītojamiem</a:t>
            </a:r>
            <a:r>
              <a:rPr lang="en-US" sz="3461" spc="-138">
                <a:solidFill>
                  <a:srgbClr val="36211B"/>
                </a:solidFill>
                <a:latin typeface="Fraunces Light"/>
                <a:ea typeface="Fraunces Light"/>
                <a:cs typeface="Fraunces Light"/>
                <a:sym typeface="Fraunces Light"/>
              </a:rPr>
              <a:t> </a:t>
            </a:r>
            <a:r>
              <a:rPr lang="en-US" sz="3461" b="1" spc="-138">
                <a:solidFill>
                  <a:srgbClr val="36211B"/>
                </a:solidFill>
                <a:latin typeface="Fraunces Bold"/>
                <a:ea typeface="Fraunces Bold"/>
                <a:cs typeface="Fraunces Bold"/>
                <a:sym typeface="Fraunces Bold"/>
              </a:rPr>
              <a:t>ar garīgās attīstības  traucējumiem;</a:t>
            </a:r>
          </a:p>
          <a:p>
            <a:pPr marL="747381" lvl="1" indent="-373691" algn="just">
              <a:lnSpc>
                <a:spcPts val="4534"/>
              </a:lnSpc>
              <a:buFont typeface="Arial"/>
              <a:buChar char="•"/>
            </a:pPr>
            <a:r>
              <a:rPr lang="en-US" sz="3461" b="1" spc="-138">
                <a:solidFill>
                  <a:srgbClr val="36211B"/>
                </a:solidFill>
                <a:latin typeface="Fraunces Bold"/>
                <a:ea typeface="Fraunces Bold"/>
                <a:cs typeface="Fraunces Bold"/>
                <a:sym typeface="Fraunces Bold"/>
              </a:rPr>
              <a:t>59</a:t>
            </a:r>
            <a:r>
              <a:rPr lang="en-US" sz="3461" spc="-138">
                <a:solidFill>
                  <a:srgbClr val="36211B"/>
                </a:solidFill>
                <a:latin typeface="Fraunces"/>
                <a:ea typeface="Fraunces"/>
                <a:cs typeface="Fraunces"/>
                <a:sym typeface="Fraunces"/>
              </a:rPr>
              <a:t> - Speciālās izglītības programmas izglītojamiem</a:t>
            </a:r>
            <a:r>
              <a:rPr lang="en-US" sz="3461" spc="-138">
                <a:solidFill>
                  <a:srgbClr val="36211B"/>
                </a:solidFill>
                <a:latin typeface="Fraunces Light"/>
                <a:ea typeface="Fraunces Light"/>
                <a:cs typeface="Fraunces Light"/>
                <a:sym typeface="Fraunces Light"/>
              </a:rPr>
              <a:t> </a:t>
            </a:r>
            <a:r>
              <a:rPr lang="en-US" sz="3461" b="1" spc="-138">
                <a:solidFill>
                  <a:srgbClr val="36211B"/>
                </a:solidFill>
                <a:latin typeface="Fraunces Bold"/>
                <a:ea typeface="Fraunces Bold"/>
                <a:cs typeface="Fraunces Bold"/>
                <a:sym typeface="Fraunces Bold"/>
              </a:rPr>
              <a:t>ar smagiem garīgās attīstības traucējumiem vai vairākiem smagiem attīstības traucējumiem.</a:t>
            </a:r>
          </a:p>
          <a:p>
            <a:pPr algn="just">
              <a:lnSpc>
                <a:spcPts val="2962"/>
              </a:lnSpc>
            </a:pPr>
            <a:endParaRPr lang="en-US" sz="3461" b="1" spc="-138">
              <a:solidFill>
                <a:srgbClr val="36211B"/>
              </a:solidFill>
              <a:latin typeface="Fraunces Bold"/>
              <a:ea typeface="Fraunces Bold"/>
              <a:cs typeface="Fraunces Bold"/>
              <a:sym typeface="Fraunces Bold"/>
            </a:endParaRPr>
          </a:p>
          <a:p>
            <a:pPr algn="just">
              <a:lnSpc>
                <a:spcPts val="4534"/>
              </a:lnSpc>
            </a:pPr>
            <a:r>
              <a:rPr lang="en-US" sz="3461" spc="-138">
                <a:solidFill>
                  <a:srgbClr val="36211B"/>
                </a:solidFill>
                <a:latin typeface="Fraunces Light"/>
                <a:ea typeface="Fraunces Light"/>
                <a:cs typeface="Fraunces Light"/>
                <a:sym typeface="Fraunces Light"/>
              </a:rPr>
              <a:t>        </a:t>
            </a:r>
            <a:r>
              <a:rPr lang="en-US" sz="3461" i="1" spc="-138">
                <a:solidFill>
                  <a:srgbClr val="36211B"/>
                </a:solidFill>
                <a:latin typeface="Fraunces Italics"/>
                <a:ea typeface="Fraunces Italics"/>
                <a:cs typeface="Fraunces Italics"/>
                <a:sym typeface="Fraunces Italics"/>
              </a:rPr>
              <a:t>Ministru kabineta noteikumi Nr. 322 Noteikumi par Latvijas izglītības klasifikāciju</a:t>
            </a:r>
          </a:p>
          <a:p>
            <a:pPr algn="just">
              <a:lnSpc>
                <a:spcPts val="4028"/>
              </a:lnSpc>
            </a:pPr>
            <a:endParaRPr lang="en-US" sz="3461" i="1" spc="-138">
              <a:solidFill>
                <a:srgbClr val="36211B"/>
              </a:solidFill>
              <a:latin typeface="Fraunces Italics"/>
              <a:ea typeface="Fraunces Italics"/>
              <a:cs typeface="Fraunces Italics"/>
              <a:sym typeface="Fraunces Italics"/>
            </a:endParaRPr>
          </a:p>
        </p:txBody>
      </p:sp>
      <p:sp>
        <p:nvSpPr>
          <p:cNvPr id="4" name="Freeform 4"/>
          <p:cNvSpPr/>
          <p:nvPr/>
        </p:nvSpPr>
        <p:spPr>
          <a:xfrm>
            <a:off x="16388646" y="436897"/>
            <a:ext cx="1741308" cy="896602"/>
          </a:xfrm>
          <a:custGeom>
            <a:avLst/>
            <a:gdLst/>
            <a:ahLst/>
            <a:cxnLst/>
            <a:rect l="l" t="t" r="r" b="b"/>
            <a:pathLst>
              <a:path w="1741308" h="896602">
                <a:moveTo>
                  <a:pt x="0" y="0"/>
                </a:moveTo>
                <a:lnTo>
                  <a:pt x="1741308" y="0"/>
                </a:lnTo>
                <a:lnTo>
                  <a:pt x="1741308" y="896602"/>
                </a:lnTo>
                <a:lnTo>
                  <a:pt x="0" y="896602"/>
                </a:lnTo>
                <a:lnTo>
                  <a:pt x="0" y="0"/>
                </a:lnTo>
                <a:close/>
              </a:path>
            </a:pathLst>
          </a:custGeom>
          <a:blipFill>
            <a:blip r:embed="rId3"/>
            <a:stretch>
              <a:fillRect b="-2901"/>
            </a:stretch>
          </a:blipFill>
        </p:spPr>
        <p:txBody>
          <a:bodyPr/>
          <a:lstStyle/>
          <a:p>
            <a:endParaRPr lang="lv-LV"/>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E8E6E3"/>
        </a:solidFill>
        <a:effectLst/>
      </p:bgPr>
    </p:bg>
    <p:spTree>
      <p:nvGrpSpPr>
        <p:cNvPr id="1" name=""/>
        <p:cNvGrpSpPr/>
        <p:nvPr/>
      </p:nvGrpSpPr>
      <p:grpSpPr>
        <a:xfrm>
          <a:off x="0" y="0"/>
          <a:ext cx="0" cy="0"/>
          <a:chOff x="0" y="0"/>
          <a:chExt cx="0" cy="0"/>
        </a:xfrm>
      </p:grpSpPr>
      <p:sp>
        <p:nvSpPr>
          <p:cNvPr id="2" name="Freeform 2"/>
          <p:cNvSpPr/>
          <p:nvPr/>
        </p:nvSpPr>
        <p:spPr>
          <a:xfrm>
            <a:off x="0" y="0"/>
            <a:ext cx="18288000" cy="376223"/>
          </a:xfrm>
          <a:custGeom>
            <a:avLst/>
            <a:gdLst/>
            <a:ahLst/>
            <a:cxnLst/>
            <a:rect l="l" t="t" r="r" b="b"/>
            <a:pathLst>
              <a:path w="18288000" h="376223">
                <a:moveTo>
                  <a:pt x="0" y="0"/>
                </a:moveTo>
                <a:lnTo>
                  <a:pt x="18288000" y="0"/>
                </a:lnTo>
                <a:lnTo>
                  <a:pt x="18288000" y="376223"/>
                </a:lnTo>
                <a:lnTo>
                  <a:pt x="0" y="376223"/>
                </a:lnTo>
                <a:lnTo>
                  <a:pt x="0" y="0"/>
                </a:lnTo>
                <a:close/>
              </a:path>
            </a:pathLst>
          </a:custGeom>
          <a:blipFill>
            <a:blip r:embed="rId2"/>
            <a:stretch>
              <a:fillRect t="-1531929" b="-1102351"/>
            </a:stretch>
          </a:blipFill>
        </p:spPr>
        <p:txBody>
          <a:bodyPr/>
          <a:lstStyle/>
          <a:p>
            <a:endParaRPr lang="lv-LV"/>
          </a:p>
        </p:txBody>
      </p:sp>
      <p:sp>
        <p:nvSpPr>
          <p:cNvPr id="3" name="TextBox 3"/>
          <p:cNvSpPr txBox="1"/>
          <p:nvPr/>
        </p:nvSpPr>
        <p:spPr>
          <a:xfrm>
            <a:off x="743056" y="4440554"/>
            <a:ext cx="16801887" cy="3533902"/>
          </a:xfrm>
          <a:prstGeom prst="rect">
            <a:avLst/>
          </a:prstGeom>
        </p:spPr>
        <p:txBody>
          <a:bodyPr lIns="0" tIns="0" rIns="0" bIns="0" rtlCol="0" anchor="t">
            <a:spAutoFit/>
          </a:bodyPr>
          <a:lstStyle/>
          <a:p>
            <a:pPr marL="798823" lvl="1" indent="-399411" algn="just">
              <a:lnSpc>
                <a:spcPts val="4513"/>
              </a:lnSpc>
              <a:buFont typeface="Arial"/>
              <a:buChar char="•"/>
            </a:pPr>
            <a:r>
              <a:rPr lang="en-US" sz="3699" spc="-73">
                <a:solidFill>
                  <a:srgbClr val="36211B"/>
                </a:solidFill>
                <a:latin typeface="Fraunces"/>
                <a:ea typeface="Fraunces"/>
                <a:cs typeface="Fraunces"/>
                <a:sym typeface="Fraunces"/>
              </a:rPr>
              <a:t>ir logopēda novērtēšanas ziņojums par runas un valodas izpētes rezultātiem; </a:t>
            </a:r>
          </a:p>
          <a:p>
            <a:pPr algn="just">
              <a:lnSpc>
                <a:spcPts val="2196"/>
              </a:lnSpc>
            </a:pPr>
            <a:endParaRPr lang="en-US" sz="3699" spc="-73">
              <a:solidFill>
                <a:srgbClr val="36211B"/>
              </a:solidFill>
              <a:latin typeface="Fraunces"/>
              <a:ea typeface="Fraunces"/>
              <a:cs typeface="Fraunces"/>
              <a:sym typeface="Fraunces"/>
            </a:endParaRPr>
          </a:p>
          <a:p>
            <a:pPr marL="798823" lvl="1" indent="-399411" algn="just">
              <a:lnSpc>
                <a:spcPts val="5179"/>
              </a:lnSpc>
              <a:buFont typeface="Arial"/>
              <a:buChar char="•"/>
            </a:pPr>
            <a:r>
              <a:rPr lang="en-US" sz="3699" spc="-73">
                <a:solidFill>
                  <a:srgbClr val="36211B"/>
                </a:solidFill>
                <a:latin typeface="Fraunces"/>
                <a:ea typeface="Fraunces"/>
                <a:cs typeface="Fraunces"/>
                <a:sym typeface="Fraunces"/>
              </a:rPr>
              <a:t>ir speciālā pedagoga izvērtējums par pedagoģiskās izpētes rezultātiem vai</a:t>
            </a:r>
          </a:p>
          <a:p>
            <a:pPr algn="just">
              <a:lnSpc>
                <a:spcPts val="2520"/>
              </a:lnSpc>
            </a:pPr>
            <a:endParaRPr lang="en-US" sz="3699" spc="-73">
              <a:solidFill>
                <a:srgbClr val="36211B"/>
              </a:solidFill>
              <a:latin typeface="Fraunces"/>
              <a:ea typeface="Fraunces"/>
              <a:cs typeface="Fraunces"/>
              <a:sym typeface="Fraunces"/>
            </a:endParaRPr>
          </a:p>
          <a:p>
            <a:pPr marL="798823" lvl="1" indent="-399411" algn="just">
              <a:lnSpc>
                <a:spcPts val="4513"/>
              </a:lnSpc>
              <a:buFont typeface="Arial"/>
              <a:buChar char="•"/>
            </a:pPr>
            <a:r>
              <a:rPr lang="en-US" sz="3699" spc="-73">
                <a:solidFill>
                  <a:srgbClr val="36211B"/>
                </a:solidFill>
                <a:latin typeface="Fraunces"/>
                <a:ea typeface="Fraunces"/>
                <a:cs typeface="Fraunces"/>
                <a:sym typeface="Fraunces"/>
              </a:rPr>
              <a:t>ir izglītības vai klīniskā psihologa atzinums par psiholoģiskās izpētes rezultātiem.</a:t>
            </a:r>
          </a:p>
        </p:txBody>
      </p:sp>
      <p:sp>
        <p:nvSpPr>
          <p:cNvPr id="4" name="TextBox 4"/>
          <p:cNvSpPr txBox="1"/>
          <p:nvPr/>
        </p:nvSpPr>
        <p:spPr>
          <a:xfrm>
            <a:off x="1280048" y="1759071"/>
            <a:ext cx="17431902" cy="1611249"/>
          </a:xfrm>
          <a:prstGeom prst="rect">
            <a:avLst/>
          </a:prstGeom>
        </p:spPr>
        <p:txBody>
          <a:bodyPr lIns="0" tIns="0" rIns="0" bIns="0" rtlCol="0" anchor="t">
            <a:spAutoFit/>
          </a:bodyPr>
          <a:lstStyle/>
          <a:p>
            <a:pPr algn="l">
              <a:lnSpc>
                <a:spcPts val="6318"/>
              </a:lnSpc>
            </a:pPr>
            <a:r>
              <a:rPr lang="en-US" sz="5400" spc="-216">
                <a:solidFill>
                  <a:srgbClr val="36211B"/>
                </a:solidFill>
                <a:latin typeface="Fraunces"/>
                <a:ea typeface="Fraunces"/>
                <a:cs typeface="Fraunces"/>
                <a:sym typeface="Fraunces"/>
              </a:rPr>
              <a:t>Ar iestādes direktora rīkojumu abalsta pasākumi tiek piemēroti izglītojamajiem, kuriem:</a:t>
            </a:r>
          </a:p>
        </p:txBody>
      </p:sp>
      <p:sp>
        <p:nvSpPr>
          <p:cNvPr id="5" name="Freeform 5"/>
          <p:cNvSpPr/>
          <p:nvPr/>
        </p:nvSpPr>
        <p:spPr>
          <a:xfrm>
            <a:off x="16388646" y="436897"/>
            <a:ext cx="1741308" cy="896602"/>
          </a:xfrm>
          <a:custGeom>
            <a:avLst/>
            <a:gdLst/>
            <a:ahLst/>
            <a:cxnLst/>
            <a:rect l="l" t="t" r="r" b="b"/>
            <a:pathLst>
              <a:path w="1741308" h="896602">
                <a:moveTo>
                  <a:pt x="0" y="0"/>
                </a:moveTo>
                <a:lnTo>
                  <a:pt x="1741308" y="0"/>
                </a:lnTo>
                <a:lnTo>
                  <a:pt x="1741308" y="896602"/>
                </a:lnTo>
                <a:lnTo>
                  <a:pt x="0" y="896602"/>
                </a:lnTo>
                <a:lnTo>
                  <a:pt x="0" y="0"/>
                </a:lnTo>
                <a:close/>
              </a:path>
            </a:pathLst>
          </a:custGeom>
          <a:blipFill>
            <a:blip r:embed="rId3"/>
            <a:stretch>
              <a:fillRect b="-2901"/>
            </a:stretch>
          </a:blipFill>
        </p:spPr>
        <p:txBody>
          <a:bodyPr/>
          <a:lstStyle/>
          <a:p>
            <a:endParaRPr lang="lv-LV"/>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E8E6E3"/>
        </a:solidFill>
        <a:effectLst/>
      </p:bgPr>
    </p:bg>
    <p:spTree>
      <p:nvGrpSpPr>
        <p:cNvPr id="1" name=""/>
        <p:cNvGrpSpPr/>
        <p:nvPr/>
      </p:nvGrpSpPr>
      <p:grpSpPr>
        <a:xfrm>
          <a:off x="0" y="0"/>
          <a:ext cx="0" cy="0"/>
          <a:chOff x="0" y="0"/>
          <a:chExt cx="0" cy="0"/>
        </a:xfrm>
      </p:grpSpPr>
      <p:sp>
        <p:nvSpPr>
          <p:cNvPr id="2" name="Freeform 2"/>
          <p:cNvSpPr/>
          <p:nvPr/>
        </p:nvSpPr>
        <p:spPr>
          <a:xfrm>
            <a:off x="0" y="0"/>
            <a:ext cx="18288000" cy="376223"/>
          </a:xfrm>
          <a:custGeom>
            <a:avLst/>
            <a:gdLst/>
            <a:ahLst/>
            <a:cxnLst/>
            <a:rect l="l" t="t" r="r" b="b"/>
            <a:pathLst>
              <a:path w="18288000" h="376223">
                <a:moveTo>
                  <a:pt x="0" y="0"/>
                </a:moveTo>
                <a:lnTo>
                  <a:pt x="18288000" y="0"/>
                </a:lnTo>
                <a:lnTo>
                  <a:pt x="18288000" y="376223"/>
                </a:lnTo>
                <a:lnTo>
                  <a:pt x="0" y="376223"/>
                </a:lnTo>
                <a:lnTo>
                  <a:pt x="0" y="0"/>
                </a:lnTo>
                <a:close/>
              </a:path>
            </a:pathLst>
          </a:custGeom>
          <a:blipFill>
            <a:blip r:embed="rId2"/>
            <a:stretch>
              <a:fillRect t="-1531929" b="-1102351"/>
            </a:stretch>
          </a:blipFill>
        </p:spPr>
        <p:txBody>
          <a:bodyPr/>
          <a:lstStyle/>
          <a:p>
            <a:endParaRPr lang="lv-LV"/>
          </a:p>
        </p:txBody>
      </p:sp>
      <p:sp>
        <p:nvSpPr>
          <p:cNvPr id="3" name="TextBox 3"/>
          <p:cNvSpPr txBox="1"/>
          <p:nvPr/>
        </p:nvSpPr>
        <p:spPr>
          <a:xfrm>
            <a:off x="583777" y="1693862"/>
            <a:ext cx="17120446" cy="6544946"/>
          </a:xfrm>
          <a:prstGeom prst="rect">
            <a:avLst/>
          </a:prstGeom>
        </p:spPr>
        <p:txBody>
          <a:bodyPr lIns="0" tIns="0" rIns="0" bIns="0" rtlCol="0" anchor="t">
            <a:spAutoFit/>
          </a:bodyPr>
          <a:lstStyle/>
          <a:p>
            <a:pPr algn="just">
              <a:lnSpc>
                <a:spcPts val="5179"/>
              </a:lnSpc>
              <a:spcBef>
                <a:spcPct val="0"/>
              </a:spcBef>
            </a:pPr>
            <a:r>
              <a:rPr lang="en-US" sz="3699" spc="-73">
                <a:solidFill>
                  <a:srgbClr val="36211B"/>
                </a:solidFill>
                <a:latin typeface="Fraunces"/>
                <a:ea typeface="Fraunces"/>
                <a:cs typeface="Fraunces"/>
                <a:sym typeface="Fraunces"/>
              </a:rPr>
              <a:t>       Izglītojamiem, kuriem nav pedagoģiski medicīniskās komisijas atzinuma, bet kuriem konstatētas attīstības vai mācīšanās grūtības, izglītības iestādes atbalsta speciālisti (izglītības vai klīniskais psihologs, logopēds, skolotājs logopēds vai speciālais pedagogs), pamatojoties uz pilngadīga izglītojamā, nepilngadīga izglītojamā vecāku, bāriņtiesas iecelto aizbildņu vai aizgādņu iesniegumu, veic attiecīgi pedagoģisko vai psiholoģisko novērtējumu un sniedz atzinumu. </a:t>
            </a:r>
          </a:p>
          <a:p>
            <a:pPr algn="just">
              <a:lnSpc>
                <a:spcPts val="5179"/>
              </a:lnSpc>
              <a:spcBef>
                <a:spcPct val="0"/>
              </a:spcBef>
            </a:pPr>
            <a:r>
              <a:rPr lang="en-US" sz="3699" spc="-73">
                <a:solidFill>
                  <a:srgbClr val="36211B"/>
                </a:solidFill>
                <a:latin typeface="Fraunces"/>
                <a:ea typeface="Fraunces"/>
                <a:cs typeface="Fraunces"/>
                <a:sym typeface="Fraunces"/>
              </a:rPr>
              <a:t>       Atzinumā norāda ieteicamos atbalsta pasākumus. </a:t>
            </a:r>
          </a:p>
          <a:p>
            <a:pPr algn="just">
              <a:lnSpc>
                <a:spcPts val="5179"/>
              </a:lnSpc>
              <a:spcBef>
                <a:spcPct val="0"/>
              </a:spcBef>
            </a:pPr>
            <a:r>
              <a:rPr lang="en-US" sz="3699" spc="-73">
                <a:solidFill>
                  <a:srgbClr val="36211B"/>
                </a:solidFill>
                <a:latin typeface="Fraunces"/>
                <a:ea typeface="Fraunces"/>
                <a:cs typeface="Fraunces"/>
                <a:sym typeface="Fraunces"/>
              </a:rPr>
              <a:t>  Ja izglītojamā likumiskais pārstāvis nesadarbojas ar izglītības iestādi, pedagoģiskais vai psiholoģiskais novērtējums tiek veikts pēc izglītības iestādes iniciatīvas, par to informējot izglītojamā likumisko pārstāvi.</a:t>
            </a:r>
          </a:p>
        </p:txBody>
      </p:sp>
      <p:sp>
        <p:nvSpPr>
          <p:cNvPr id="4" name="TextBox 4"/>
          <p:cNvSpPr txBox="1"/>
          <p:nvPr/>
        </p:nvSpPr>
        <p:spPr>
          <a:xfrm>
            <a:off x="583777" y="8599170"/>
            <a:ext cx="17120446" cy="1251586"/>
          </a:xfrm>
          <a:prstGeom prst="rect">
            <a:avLst/>
          </a:prstGeom>
        </p:spPr>
        <p:txBody>
          <a:bodyPr lIns="0" tIns="0" rIns="0" bIns="0" rtlCol="0" anchor="t">
            <a:spAutoFit/>
          </a:bodyPr>
          <a:lstStyle/>
          <a:p>
            <a:pPr algn="l">
              <a:lnSpc>
                <a:spcPts val="5039"/>
              </a:lnSpc>
              <a:spcBef>
                <a:spcPct val="0"/>
              </a:spcBef>
            </a:pPr>
            <a:r>
              <a:rPr lang="en-US" sz="3599" i="1" spc="-71">
                <a:solidFill>
                  <a:srgbClr val="36211B"/>
                </a:solidFill>
                <a:latin typeface="Fraunces Italics"/>
                <a:ea typeface="Fraunces Italics"/>
                <a:cs typeface="Fraunces Italics"/>
                <a:sym typeface="Fraunces Italics"/>
              </a:rPr>
              <a:t>Ministru kabineta noteikumi Nr. 556 Prasības vispārējās izglītības iestādēm, lai to īstenotajās izglītības programmās uzņemtu izglītojamos ar speciālām vajadzībām</a:t>
            </a:r>
          </a:p>
        </p:txBody>
      </p:sp>
      <p:sp>
        <p:nvSpPr>
          <p:cNvPr id="5" name="Freeform 5"/>
          <p:cNvSpPr/>
          <p:nvPr/>
        </p:nvSpPr>
        <p:spPr>
          <a:xfrm>
            <a:off x="16388646" y="436897"/>
            <a:ext cx="1741308" cy="896602"/>
          </a:xfrm>
          <a:custGeom>
            <a:avLst/>
            <a:gdLst/>
            <a:ahLst/>
            <a:cxnLst/>
            <a:rect l="l" t="t" r="r" b="b"/>
            <a:pathLst>
              <a:path w="1741308" h="896602">
                <a:moveTo>
                  <a:pt x="0" y="0"/>
                </a:moveTo>
                <a:lnTo>
                  <a:pt x="1741308" y="0"/>
                </a:lnTo>
                <a:lnTo>
                  <a:pt x="1741308" y="896602"/>
                </a:lnTo>
                <a:lnTo>
                  <a:pt x="0" y="896602"/>
                </a:lnTo>
                <a:lnTo>
                  <a:pt x="0" y="0"/>
                </a:lnTo>
                <a:close/>
              </a:path>
            </a:pathLst>
          </a:custGeom>
          <a:blipFill>
            <a:blip r:embed="rId3"/>
            <a:stretch>
              <a:fillRect b="-2901"/>
            </a:stretch>
          </a:blipFill>
        </p:spPr>
        <p:txBody>
          <a:bodyPr/>
          <a:lstStyle/>
          <a:p>
            <a:endParaRPr lang="lv-LV"/>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E8E6E3"/>
        </a:solidFill>
        <a:effectLst/>
      </p:bgPr>
    </p:bg>
    <p:spTree>
      <p:nvGrpSpPr>
        <p:cNvPr id="1" name=""/>
        <p:cNvGrpSpPr/>
        <p:nvPr/>
      </p:nvGrpSpPr>
      <p:grpSpPr>
        <a:xfrm>
          <a:off x="0" y="0"/>
          <a:ext cx="0" cy="0"/>
          <a:chOff x="0" y="0"/>
          <a:chExt cx="0" cy="0"/>
        </a:xfrm>
      </p:grpSpPr>
      <p:sp>
        <p:nvSpPr>
          <p:cNvPr id="2" name="Freeform 2"/>
          <p:cNvSpPr/>
          <p:nvPr/>
        </p:nvSpPr>
        <p:spPr>
          <a:xfrm>
            <a:off x="0" y="0"/>
            <a:ext cx="18288000" cy="376223"/>
          </a:xfrm>
          <a:custGeom>
            <a:avLst/>
            <a:gdLst/>
            <a:ahLst/>
            <a:cxnLst/>
            <a:rect l="l" t="t" r="r" b="b"/>
            <a:pathLst>
              <a:path w="18288000" h="376223">
                <a:moveTo>
                  <a:pt x="0" y="0"/>
                </a:moveTo>
                <a:lnTo>
                  <a:pt x="18288000" y="0"/>
                </a:lnTo>
                <a:lnTo>
                  <a:pt x="18288000" y="376223"/>
                </a:lnTo>
                <a:lnTo>
                  <a:pt x="0" y="376223"/>
                </a:lnTo>
                <a:lnTo>
                  <a:pt x="0" y="0"/>
                </a:lnTo>
                <a:close/>
              </a:path>
            </a:pathLst>
          </a:custGeom>
          <a:blipFill>
            <a:blip r:embed="rId2"/>
            <a:stretch>
              <a:fillRect t="-1531929" b="-1102351"/>
            </a:stretch>
          </a:blipFill>
        </p:spPr>
        <p:txBody>
          <a:bodyPr/>
          <a:lstStyle/>
          <a:p>
            <a:endParaRPr lang="lv-LV"/>
          </a:p>
        </p:txBody>
      </p:sp>
      <p:sp>
        <p:nvSpPr>
          <p:cNvPr id="3" name="Freeform 3"/>
          <p:cNvSpPr/>
          <p:nvPr/>
        </p:nvSpPr>
        <p:spPr>
          <a:xfrm>
            <a:off x="16388646" y="436897"/>
            <a:ext cx="1741308" cy="896602"/>
          </a:xfrm>
          <a:custGeom>
            <a:avLst/>
            <a:gdLst/>
            <a:ahLst/>
            <a:cxnLst/>
            <a:rect l="l" t="t" r="r" b="b"/>
            <a:pathLst>
              <a:path w="1741308" h="896602">
                <a:moveTo>
                  <a:pt x="0" y="0"/>
                </a:moveTo>
                <a:lnTo>
                  <a:pt x="1741308" y="0"/>
                </a:lnTo>
                <a:lnTo>
                  <a:pt x="1741308" y="896602"/>
                </a:lnTo>
                <a:lnTo>
                  <a:pt x="0" y="896602"/>
                </a:lnTo>
                <a:lnTo>
                  <a:pt x="0" y="0"/>
                </a:lnTo>
                <a:close/>
              </a:path>
            </a:pathLst>
          </a:custGeom>
          <a:blipFill>
            <a:blip r:embed="rId3"/>
            <a:stretch>
              <a:fillRect b="-2901"/>
            </a:stretch>
          </a:blipFill>
        </p:spPr>
        <p:txBody>
          <a:bodyPr/>
          <a:lstStyle/>
          <a:p>
            <a:endParaRPr lang="lv-LV"/>
          </a:p>
        </p:txBody>
      </p:sp>
      <p:sp>
        <p:nvSpPr>
          <p:cNvPr id="4" name="TextBox 4"/>
          <p:cNvSpPr txBox="1"/>
          <p:nvPr/>
        </p:nvSpPr>
        <p:spPr>
          <a:xfrm>
            <a:off x="556969" y="1560711"/>
            <a:ext cx="17572986" cy="6214491"/>
          </a:xfrm>
          <a:prstGeom prst="rect">
            <a:avLst/>
          </a:prstGeom>
        </p:spPr>
        <p:txBody>
          <a:bodyPr lIns="0" tIns="0" rIns="0" bIns="0" rtlCol="0" anchor="t">
            <a:spAutoFit/>
          </a:bodyPr>
          <a:lstStyle/>
          <a:p>
            <a:pPr algn="l">
              <a:lnSpc>
                <a:spcPts val="7419"/>
              </a:lnSpc>
              <a:spcBef>
                <a:spcPct val="0"/>
              </a:spcBef>
            </a:pPr>
            <a:r>
              <a:rPr lang="en-US" sz="5299" spc="-105">
                <a:solidFill>
                  <a:srgbClr val="36211B"/>
                </a:solidFill>
                <a:latin typeface="Fraunces"/>
                <a:ea typeface="Fraunces"/>
                <a:cs typeface="Fraunces"/>
                <a:sym typeface="Fraunces"/>
              </a:rPr>
              <a:t>      Atbalsta pasākumu izmantošanas pozitīvie aspekti</a:t>
            </a:r>
          </a:p>
          <a:p>
            <a:pPr algn="ctr">
              <a:lnSpc>
                <a:spcPts val="3360"/>
              </a:lnSpc>
              <a:spcBef>
                <a:spcPct val="0"/>
              </a:spcBef>
            </a:pPr>
            <a:endParaRPr lang="en-US" sz="5299" spc="-105">
              <a:solidFill>
                <a:srgbClr val="36211B"/>
              </a:solidFill>
              <a:latin typeface="Fraunces"/>
              <a:ea typeface="Fraunces"/>
              <a:cs typeface="Fraunces"/>
              <a:sym typeface="Fraunces"/>
            </a:endParaRPr>
          </a:p>
          <a:p>
            <a:pPr algn="l">
              <a:lnSpc>
                <a:spcPts val="4514"/>
              </a:lnSpc>
              <a:spcBef>
                <a:spcPct val="0"/>
              </a:spcBef>
            </a:pPr>
            <a:endParaRPr lang="en-US" sz="5299" spc="-105">
              <a:solidFill>
                <a:srgbClr val="36211B"/>
              </a:solidFill>
              <a:latin typeface="Fraunces"/>
              <a:ea typeface="Fraunces"/>
              <a:cs typeface="Fraunces"/>
              <a:sym typeface="Fraunces"/>
            </a:endParaRPr>
          </a:p>
          <a:p>
            <a:pPr marL="798834" lvl="1" indent="-399417" algn="l">
              <a:lnSpc>
                <a:spcPts val="4514"/>
              </a:lnSpc>
              <a:buFont typeface="Arial"/>
              <a:buChar char="•"/>
            </a:pPr>
            <a:r>
              <a:rPr lang="en-US" sz="3700" spc="-74">
                <a:solidFill>
                  <a:srgbClr val="36211B"/>
                </a:solidFill>
                <a:latin typeface="Fraunces"/>
                <a:ea typeface="Fraunces"/>
                <a:cs typeface="Fraunces"/>
                <a:sym typeface="Fraunces"/>
              </a:rPr>
              <a:t>Pareizi izvēlēti un lietoti atbalsta pasākumi mācību procesā un pārbaudes darbos nodrošina precīzu un ticamu informāciju par izglītojamā sniegumu; </a:t>
            </a:r>
          </a:p>
          <a:p>
            <a:pPr algn="just">
              <a:lnSpc>
                <a:spcPts val="2196"/>
              </a:lnSpc>
            </a:pPr>
            <a:endParaRPr lang="en-US" sz="3700" spc="-74">
              <a:solidFill>
                <a:srgbClr val="36211B"/>
              </a:solidFill>
              <a:latin typeface="Fraunces"/>
              <a:ea typeface="Fraunces"/>
              <a:cs typeface="Fraunces"/>
              <a:sym typeface="Fraunces"/>
            </a:endParaRPr>
          </a:p>
          <a:p>
            <a:pPr marL="798834" lvl="1" indent="-399417" algn="l">
              <a:lnSpc>
                <a:spcPts val="4514"/>
              </a:lnSpc>
              <a:buFont typeface="Arial"/>
              <a:buChar char="•"/>
            </a:pPr>
            <a:r>
              <a:rPr lang="en-US" sz="3700" spc="-74">
                <a:solidFill>
                  <a:srgbClr val="36211B"/>
                </a:solidFill>
                <a:latin typeface="Fraunces"/>
                <a:ea typeface="Fraunces"/>
                <a:cs typeface="Fraunces"/>
                <a:sym typeface="Fraunces"/>
              </a:rPr>
              <a:t>izglītojamais jūtas pārliecinošāk, zinot, ka viņa traucējums nebūs šķērslis apgūto zināšanu un prasmju demonstrēšanai;</a:t>
            </a:r>
          </a:p>
          <a:p>
            <a:pPr algn="l">
              <a:lnSpc>
                <a:spcPts val="2196"/>
              </a:lnSpc>
            </a:pPr>
            <a:endParaRPr lang="en-US" sz="3700" spc="-74">
              <a:solidFill>
                <a:srgbClr val="36211B"/>
              </a:solidFill>
              <a:latin typeface="Fraunces"/>
              <a:ea typeface="Fraunces"/>
              <a:cs typeface="Fraunces"/>
              <a:sym typeface="Fraunces"/>
            </a:endParaRPr>
          </a:p>
          <a:p>
            <a:pPr marL="798834" lvl="1" indent="-399417" algn="l">
              <a:lnSpc>
                <a:spcPts val="4514"/>
              </a:lnSpc>
              <a:buFont typeface="Arial"/>
              <a:buChar char="•"/>
            </a:pPr>
            <a:r>
              <a:rPr lang="en-US" sz="3700" spc="-74">
                <a:solidFill>
                  <a:srgbClr val="36211B"/>
                </a:solidFill>
                <a:latin typeface="Fraunces"/>
                <a:ea typeface="Fraunces"/>
                <a:cs typeface="Fraunces"/>
                <a:sym typeface="Fraunces"/>
              </a:rPr>
              <a:t>atbalsta pasākumi uzlabo izglītojamā sniegumu; </a:t>
            </a:r>
          </a:p>
          <a:p>
            <a:pPr algn="l">
              <a:lnSpc>
                <a:spcPts val="2196"/>
              </a:lnSpc>
            </a:pPr>
            <a:endParaRPr lang="en-US" sz="3700" spc="-74">
              <a:solidFill>
                <a:srgbClr val="36211B"/>
              </a:solidFill>
              <a:latin typeface="Fraunces"/>
              <a:ea typeface="Fraunces"/>
              <a:cs typeface="Fraunces"/>
              <a:sym typeface="Fraunces"/>
            </a:endParaRPr>
          </a:p>
          <a:p>
            <a:pPr marL="798834" lvl="1" indent="-399417" algn="l">
              <a:lnSpc>
                <a:spcPts val="4514"/>
              </a:lnSpc>
              <a:buFont typeface="Arial"/>
              <a:buChar char="•"/>
            </a:pPr>
            <a:r>
              <a:rPr lang="en-US" sz="3700" spc="-74">
                <a:solidFill>
                  <a:srgbClr val="36211B"/>
                </a:solidFill>
                <a:latin typeface="Fraunces"/>
                <a:ea typeface="Fraunces"/>
                <a:cs typeface="Fraunces"/>
                <a:sym typeface="Fraunces"/>
              </a:rPr>
              <a:t>palielinās izglītojamā motivācija mācīties.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4061</Words>
  <Application>Microsoft Office PowerPoint</Application>
  <PresentationFormat>Pielāgots</PresentationFormat>
  <Paragraphs>876</Paragraphs>
  <Slides>46</Slides>
  <Notes>0</Notes>
  <HiddenSlides>0</HiddenSlides>
  <MMClips>0</MMClips>
  <ScaleCrop>false</ScaleCrop>
  <HeadingPairs>
    <vt:vector size="6" baseType="variant">
      <vt:variant>
        <vt:lpstr>Lietotie fonti</vt:lpstr>
      </vt:variant>
      <vt:variant>
        <vt:i4>7</vt:i4>
      </vt:variant>
      <vt:variant>
        <vt:lpstr>Dizains</vt:lpstr>
      </vt:variant>
      <vt:variant>
        <vt:i4>1</vt:i4>
      </vt:variant>
      <vt:variant>
        <vt:lpstr>Slaidu virsraksti</vt:lpstr>
      </vt:variant>
      <vt:variant>
        <vt:i4>46</vt:i4>
      </vt:variant>
    </vt:vector>
  </HeadingPairs>
  <TitlesOfParts>
    <vt:vector size="54" baseType="lpstr">
      <vt:lpstr>Arial</vt:lpstr>
      <vt:lpstr>Fraunces Light</vt:lpstr>
      <vt:lpstr>Calibri</vt:lpstr>
      <vt:lpstr>Fraunces Italics</vt:lpstr>
      <vt:lpstr>Fraunces</vt:lpstr>
      <vt:lpstr>Public Sans Thin</vt:lpstr>
      <vt:lpstr>Fraunces Bold</vt:lpstr>
      <vt:lpstr>Office Theme</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ATBALSTA PASĀKUMI</dc:title>
  <dc:creator>Santa Vīkele</dc:creator>
  <cp:lastModifiedBy>Kristīne Angere</cp:lastModifiedBy>
  <cp:revision>4</cp:revision>
  <dcterms:created xsi:type="dcterms:W3CDTF">2006-08-16T00:00:00Z</dcterms:created>
  <dcterms:modified xsi:type="dcterms:W3CDTF">2025-02-03T09:29:42Z</dcterms:modified>
  <dc:identifier>DAGW66g9GTI</dc:identifier>
</cp:coreProperties>
</file>